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73" r:id="rId3"/>
    <p:sldId id="275" r:id="rId4"/>
    <p:sldId id="276" r:id="rId5"/>
    <p:sldId id="277" r:id="rId6"/>
    <p:sldId id="281" r:id="rId7"/>
    <p:sldId id="282" r:id="rId8"/>
    <p:sldId id="279" r:id="rId9"/>
    <p:sldId id="283" r:id="rId10"/>
    <p:sldId id="278" r:id="rId11"/>
    <p:sldId id="280" r:id="rId12"/>
    <p:sldId id="284" r:id="rId13"/>
    <p:sldId id="285" r:id="rId14"/>
    <p:sldId id="286" r:id="rId15"/>
    <p:sldId id="287" r:id="rId16"/>
    <p:sldId id="289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20" r:id="rId47"/>
    <p:sldId id="318" r:id="rId48"/>
    <p:sldId id="319" r:id="rId49"/>
    <p:sldId id="321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45"/>
  </p:normalViewPr>
  <p:slideViewPr>
    <p:cSldViewPr snapToGrid="0">
      <p:cViewPr varScale="1">
        <p:scale>
          <a:sx n="96" d="100"/>
          <a:sy n="96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mailto:ettore.ritacco@uniud.it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hyperlink" Target="mailto:ettore.ritacco@uniud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C7E2F-7AFC-49AE-BA24-3D0ABA78D0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3D24A7-574A-43AF-946C-566D35B7EA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Ph.D. Ettore RITACCO</a:t>
          </a:r>
        </a:p>
      </dgm:t>
    </dgm:pt>
    <dgm:pt modelId="{BB5BEFD4-0D49-4DF2-97A4-4EFF9D4D29F3}" type="parTrans" cxnId="{284C56C1-A003-46CF-84A6-CC8977177915}">
      <dgm:prSet/>
      <dgm:spPr/>
      <dgm:t>
        <a:bodyPr/>
        <a:lstStyle/>
        <a:p>
          <a:endParaRPr lang="en-US"/>
        </a:p>
      </dgm:t>
    </dgm:pt>
    <dgm:pt modelId="{03378242-14AE-4C2E-BB93-82FB9AEEE230}" type="sibTrans" cxnId="{284C56C1-A003-46CF-84A6-CC8977177915}">
      <dgm:prSet/>
      <dgm:spPr/>
      <dgm:t>
        <a:bodyPr/>
        <a:lstStyle/>
        <a:p>
          <a:endParaRPr lang="en-US"/>
        </a:p>
      </dgm:t>
    </dgm:pt>
    <dgm:pt modelId="{536E4FE5-8DB7-46B4-8644-A3F4F99D89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Ricercatore</a:t>
          </a:r>
          <a:r>
            <a:rPr lang="en-US" dirty="0"/>
            <a:t> </a:t>
          </a:r>
          <a:r>
            <a:rPr lang="en-US" dirty="0" err="1"/>
            <a:t>presso</a:t>
          </a:r>
          <a:r>
            <a:rPr lang="en-US" dirty="0"/>
            <a:t> </a:t>
          </a:r>
          <a:r>
            <a:rPr lang="en-US" dirty="0" err="1"/>
            <a:t>l’Università</a:t>
          </a:r>
          <a:r>
            <a:rPr lang="en-US" dirty="0"/>
            <a:t>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Studi</a:t>
          </a:r>
          <a:r>
            <a:rPr lang="en-US" dirty="0"/>
            <a:t> di Udine</a:t>
          </a:r>
        </a:p>
      </dgm:t>
    </dgm:pt>
    <dgm:pt modelId="{8D8606B0-8AFB-4869-8D9A-916D0B95781D}" type="parTrans" cxnId="{0717D1D5-0379-43CF-B24C-EC684B4B6E28}">
      <dgm:prSet/>
      <dgm:spPr/>
      <dgm:t>
        <a:bodyPr/>
        <a:lstStyle/>
        <a:p>
          <a:endParaRPr lang="en-US"/>
        </a:p>
      </dgm:t>
    </dgm:pt>
    <dgm:pt modelId="{A97F8F68-671A-4E06-886E-E9CB22ED72F1}" type="sibTrans" cxnId="{0717D1D5-0379-43CF-B24C-EC684B4B6E28}">
      <dgm:prSet/>
      <dgm:spPr/>
      <dgm:t>
        <a:bodyPr/>
        <a:lstStyle/>
        <a:p>
          <a:endParaRPr lang="en-US"/>
        </a:p>
      </dgm:t>
    </dgm:pt>
    <dgm:pt modelId="{0BC8BF32-D950-4DCD-AE0A-DBDA2BFC6B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 Research Topics:</a:t>
          </a:r>
        </a:p>
      </dgm:t>
    </dgm:pt>
    <dgm:pt modelId="{F2ADFB2F-8821-4B4E-B67A-480B40B77932}" type="parTrans" cxnId="{353199DC-E7EA-4AFE-8F25-E996820722E7}">
      <dgm:prSet/>
      <dgm:spPr/>
      <dgm:t>
        <a:bodyPr/>
        <a:lstStyle/>
        <a:p>
          <a:endParaRPr lang="en-US"/>
        </a:p>
      </dgm:t>
    </dgm:pt>
    <dgm:pt modelId="{1360BF3D-6818-47EE-AD80-C337774A5F09}" type="sibTrans" cxnId="{353199DC-E7EA-4AFE-8F25-E996820722E7}">
      <dgm:prSet/>
      <dgm:spPr/>
      <dgm:t>
        <a:bodyPr/>
        <a:lstStyle/>
        <a:p>
          <a:endParaRPr lang="en-US"/>
        </a:p>
      </dgm:t>
    </dgm:pt>
    <dgm:pt modelId="{FBBD4413-6B5E-4BFD-B553-AA118E5FB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 and Machine/Deep Learning</a:t>
          </a:r>
        </a:p>
      </dgm:t>
    </dgm:pt>
    <dgm:pt modelId="{C332CFF5-DC92-48C7-B0B3-99CC702A5DC7}" type="parTrans" cxnId="{0D405F1E-7253-4B69-AC3E-C469342AEE66}">
      <dgm:prSet/>
      <dgm:spPr/>
      <dgm:t>
        <a:bodyPr/>
        <a:lstStyle/>
        <a:p>
          <a:endParaRPr lang="en-US"/>
        </a:p>
      </dgm:t>
    </dgm:pt>
    <dgm:pt modelId="{C59FD206-B651-4821-8D8E-2E4F44B65774}" type="sibTrans" cxnId="{0D405F1E-7253-4B69-AC3E-C469342AEE66}">
      <dgm:prSet/>
      <dgm:spPr/>
      <dgm:t>
        <a:bodyPr/>
        <a:lstStyle/>
        <a:p>
          <a:endParaRPr lang="en-US"/>
        </a:p>
      </dgm:t>
    </dgm:pt>
    <dgm:pt modelId="{D8C359BD-7351-4B1B-B182-34629592D3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Generative models</a:t>
          </a:r>
        </a:p>
      </dgm:t>
    </dgm:pt>
    <dgm:pt modelId="{82F8BBA9-F752-47CE-A08E-A47E42DFA3FF}" type="parTrans" cxnId="{26501AE2-8D27-49D1-888A-0938957BACD5}">
      <dgm:prSet/>
      <dgm:spPr/>
      <dgm:t>
        <a:bodyPr/>
        <a:lstStyle/>
        <a:p>
          <a:endParaRPr lang="en-US"/>
        </a:p>
      </dgm:t>
    </dgm:pt>
    <dgm:pt modelId="{1A3A48AB-22CA-481C-87A7-E6918BB01D46}" type="sibTrans" cxnId="{26501AE2-8D27-49D1-888A-0938957BACD5}">
      <dgm:prSet/>
      <dgm:spPr/>
      <dgm:t>
        <a:bodyPr/>
        <a:lstStyle/>
        <a:p>
          <a:endParaRPr lang="en-US"/>
        </a:p>
      </dgm:t>
    </dgm:pt>
    <dgm:pt modelId="{BDDC00A0-5FC6-4F11-90C3-ACF77416DE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Supervised, unsupervised and semi-supervised learning</a:t>
          </a:r>
        </a:p>
      </dgm:t>
    </dgm:pt>
    <dgm:pt modelId="{6516318C-7E14-444B-B639-08E4A9DF831E}" type="parTrans" cxnId="{BFEA843C-E540-4DCB-A505-F7808465C23F}">
      <dgm:prSet/>
      <dgm:spPr/>
      <dgm:t>
        <a:bodyPr/>
        <a:lstStyle/>
        <a:p>
          <a:endParaRPr lang="en-US"/>
        </a:p>
      </dgm:t>
    </dgm:pt>
    <dgm:pt modelId="{0027D9EA-18ED-45F7-B494-C8F837BD8F9C}" type="sibTrans" cxnId="{BFEA843C-E540-4DCB-A505-F7808465C23F}">
      <dgm:prSet/>
      <dgm:spPr/>
      <dgm:t>
        <a:bodyPr/>
        <a:lstStyle/>
        <a:p>
          <a:endParaRPr lang="en-US"/>
        </a:p>
      </dgm:t>
    </dgm:pt>
    <dgm:pt modelId="{97FBCED6-729F-403B-91E5-DDCB951362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Email: </a:t>
          </a:r>
          <a:r>
            <a:rPr lang="en-US">
              <a:hlinkClick xmlns:r="http://schemas.openxmlformats.org/officeDocument/2006/relationships" r:id="rId1"/>
            </a:rPr>
            <a:t>ettore.ritacco@uniud.it</a:t>
          </a:r>
          <a:endParaRPr lang="en-US"/>
        </a:p>
      </dgm:t>
    </dgm:pt>
    <dgm:pt modelId="{0AC1B491-21FF-4F12-8201-1ACCE58FE88C}" type="parTrans" cxnId="{B5785CC7-AAB3-475B-9348-44CEF9277854}">
      <dgm:prSet/>
      <dgm:spPr/>
      <dgm:t>
        <a:bodyPr/>
        <a:lstStyle/>
        <a:p>
          <a:endParaRPr lang="en-US"/>
        </a:p>
      </dgm:t>
    </dgm:pt>
    <dgm:pt modelId="{9FC763A3-D22C-4046-9FD6-F98A76CB2493}" type="sibTrans" cxnId="{B5785CC7-AAB3-475B-9348-44CEF9277854}">
      <dgm:prSet/>
      <dgm:spPr/>
      <dgm:t>
        <a:bodyPr/>
        <a:lstStyle/>
        <a:p>
          <a:endParaRPr lang="en-US"/>
        </a:p>
      </dgm:t>
    </dgm:pt>
    <dgm:pt modelId="{D9441C87-6D48-4729-B230-93033B5E8E3F}" type="pres">
      <dgm:prSet presAssocID="{DE5C7E2F-7AFC-49AE-BA24-3D0ABA78D070}" presName="root" presStyleCnt="0">
        <dgm:presLayoutVars>
          <dgm:dir/>
          <dgm:resizeHandles val="exact"/>
        </dgm:presLayoutVars>
      </dgm:prSet>
      <dgm:spPr/>
    </dgm:pt>
    <dgm:pt modelId="{E5DBB2B9-C693-4F22-B29A-B39B717DB601}" type="pres">
      <dgm:prSet presAssocID="{E83D24A7-574A-43AF-946C-566D35B7EA6C}" presName="compNode" presStyleCnt="0"/>
      <dgm:spPr/>
    </dgm:pt>
    <dgm:pt modelId="{45372649-460A-491D-813C-F5D2B437509F}" type="pres">
      <dgm:prSet presAssocID="{E83D24A7-574A-43AF-946C-566D35B7EA6C}" presName="bgRect" presStyleLbl="bgShp" presStyleIdx="0" presStyleCnt="4"/>
      <dgm:spPr/>
    </dgm:pt>
    <dgm:pt modelId="{8D17D523-AF08-4BBE-85AB-9E9C00F8234A}" type="pres">
      <dgm:prSet presAssocID="{E83D24A7-574A-43AF-946C-566D35B7EA6C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970B3C16-2AC1-4330-AE08-BF6B499ACC98}" type="pres">
      <dgm:prSet presAssocID="{E83D24A7-574A-43AF-946C-566D35B7EA6C}" presName="spaceRect" presStyleCnt="0"/>
      <dgm:spPr/>
    </dgm:pt>
    <dgm:pt modelId="{EDC538BD-4098-4B92-8A60-D1C2E735A273}" type="pres">
      <dgm:prSet presAssocID="{E83D24A7-574A-43AF-946C-566D35B7EA6C}" presName="parTx" presStyleLbl="revTx" presStyleIdx="0" presStyleCnt="5">
        <dgm:presLayoutVars>
          <dgm:chMax val="0"/>
          <dgm:chPref val="0"/>
        </dgm:presLayoutVars>
      </dgm:prSet>
      <dgm:spPr/>
    </dgm:pt>
    <dgm:pt modelId="{533DC328-EB5A-4E05-8B11-EC229388BCCE}" type="pres">
      <dgm:prSet presAssocID="{03378242-14AE-4C2E-BB93-82FB9AEEE230}" presName="sibTrans" presStyleCnt="0"/>
      <dgm:spPr/>
    </dgm:pt>
    <dgm:pt modelId="{BE745B46-D725-41D2-A563-0CF395DFF2F1}" type="pres">
      <dgm:prSet presAssocID="{536E4FE5-8DB7-46B4-8644-A3F4F99D891A}" presName="compNode" presStyleCnt="0"/>
      <dgm:spPr/>
    </dgm:pt>
    <dgm:pt modelId="{032D355F-1B9D-432D-B7DB-A37420605DF2}" type="pres">
      <dgm:prSet presAssocID="{536E4FE5-8DB7-46B4-8644-A3F4F99D891A}" presName="bgRect" presStyleLbl="bgShp" presStyleIdx="1" presStyleCnt="4"/>
      <dgm:spPr/>
    </dgm:pt>
    <dgm:pt modelId="{786E4DBB-78F0-41F1-B519-7D140E2E71A3}" type="pres">
      <dgm:prSet presAssocID="{536E4FE5-8DB7-46B4-8644-A3F4F99D891A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io"/>
        </a:ext>
      </dgm:extLst>
    </dgm:pt>
    <dgm:pt modelId="{ED3362AE-73FF-4E87-BAB7-C0A4FB510BE0}" type="pres">
      <dgm:prSet presAssocID="{536E4FE5-8DB7-46B4-8644-A3F4F99D891A}" presName="spaceRect" presStyleCnt="0"/>
      <dgm:spPr/>
    </dgm:pt>
    <dgm:pt modelId="{085F512A-29CA-4A3D-B4F5-ADA242C561D8}" type="pres">
      <dgm:prSet presAssocID="{536E4FE5-8DB7-46B4-8644-A3F4F99D891A}" presName="parTx" presStyleLbl="revTx" presStyleIdx="1" presStyleCnt="5">
        <dgm:presLayoutVars>
          <dgm:chMax val="0"/>
          <dgm:chPref val="0"/>
        </dgm:presLayoutVars>
      </dgm:prSet>
      <dgm:spPr/>
    </dgm:pt>
    <dgm:pt modelId="{7B09B272-96F4-4E65-9CE1-F305A6930143}" type="pres">
      <dgm:prSet presAssocID="{A97F8F68-671A-4E06-886E-E9CB22ED72F1}" presName="sibTrans" presStyleCnt="0"/>
      <dgm:spPr/>
    </dgm:pt>
    <dgm:pt modelId="{C283EC9D-AC03-467A-9806-2C08941B8C10}" type="pres">
      <dgm:prSet presAssocID="{0BC8BF32-D950-4DCD-AE0A-DBDA2BFC6BB6}" presName="compNode" presStyleCnt="0"/>
      <dgm:spPr/>
    </dgm:pt>
    <dgm:pt modelId="{E5A2C79A-990E-487F-B85D-FBC4A233E417}" type="pres">
      <dgm:prSet presAssocID="{0BC8BF32-D950-4DCD-AE0A-DBDA2BFC6BB6}" presName="bgRect" presStyleLbl="bgShp" presStyleIdx="2" presStyleCnt="4"/>
      <dgm:spPr/>
    </dgm:pt>
    <dgm:pt modelId="{5633DF3D-6AF8-4411-A469-CC3F6D233608}" type="pres">
      <dgm:prSet presAssocID="{0BC8BF32-D950-4DCD-AE0A-DBDA2BFC6BB6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66F1CF-DB43-46C3-BCAC-25A5C5D45EC6}" type="pres">
      <dgm:prSet presAssocID="{0BC8BF32-D950-4DCD-AE0A-DBDA2BFC6BB6}" presName="spaceRect" presStyleCnt="0"/>
      <dgm:spPr/>
    </dgm:pt>
    <dgm:pt modelId="{F353DD08-EA88-40B4-B96B-841371BD3F60}" type="pres">
      <dgm:prSet presAssocID="{0BC8BF32-D950-4DCD-AE0A-DBDA2BFC6BB6}" presName="parTx" presStyleLbl="revTx" presStyleIdx="2" presStyleCnt="5">
        <dgm:presLayoutVars>
          <dgm:chMax val="0"/>
          <dgm:chPref val="0"/>
        </dgm:presLayoutVars>
      </dgm:prSet>
      <dgm:spPr/>
    </dgm:pt>
    <dgm:pt modelId="{8EF55829-EEE5-4B1E-B176-84DF03F8B8E4}" type="pres">
      <dgm:prSet presAssocID="{0BC8BF32-D950-4DCD-AE0A-DBDA2BFC6BB6}" presName="desTx" presStyleLbl="revTx" presStyleIdx="3" presStyleCnt="5">
        <dgm:presLayoutVars/>
      </dgm:prSet>
      <dgm:spPr/>
    </dgm:pt>
    <dgm:pt modelId="{83097281-D0AA-4B91-8F4E-B82CDD523778}" type="pres">
      <dgm:prSet presAssocID="{1360BF3D-6818-47EE-AD80-C337774A5F09}" presName="sibTrans" presStyleCnt="0"/>
      <dgm:spPr/>
    </dgm:pt>
    <dgm:pt modelId="{A8A7089E-39ED-4371-B695-EA0061E1F822}" type="pres">
      <dgm:prSet presAssocID="{97FBCED6-729F-403B-91E5-DDCB951362EA}" presName="compNode" presStyleCnt="0"/>
      <dgm:spPr/>
    </dgm:pt>
    <dgm:pt modelId="{9BF6D657-76F1-451D-A6CA-A8E67CB73954}" type="pres">
      <dgm:prSet presAssocID="{97FBCED6-729F-403B-91E5-DDCB951362EA}" presName="bgRect" presStyleLbl="bgShp" presStyleIdx="3" presStyleCnt="4"/>
      <dgm:spPr/>
    </dgm:pt>
    <dgm:pt modelId="{4DDDAFF1-F21E-41AD-AA96-A14C92137BBF}" type="pres">
      <dgm:prSet presAssocID="{97FBCED6-729F-403B-91E5-DDCB951362EA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viare"/>
        </a:ext>
      </dgm:extLst>
    </dgm:pt>
    <dgm:pt modelId="{F19E77DA-20A4-4332-903E-C32CCEB51E4C}" type="pres">
      <dgm:prSet presAssocID="{97FBCED6-729F-403B-91E5-DDCB951362EA}" presName="spaceRect" presStyleCnt="0"/>
      <dgm:spPr/>
    </dgm:pt>
    <dgm:pt modelId="{A4448888-9EEF-4210-A223-03B4F71BEC42}" type="pres">
      <dgm:prSet presAssocID="{97FBCED6-729F-403B-91E5-DDCB951362E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9A4B90C-2086-454D-A1ED-04A41789E882}" type="presOf" srcId="{536E4FE5-8DB7-46B4-8644-A3F4F99D891A}" destId="{085F512A-29CA-4A3D-B4F5-ADA242C561D8}" srcOrd="0" destOrd="0" presId="urn:microsoft.com/office/officeart/2018/2/layout/IconVerticalSolidList"/>
    <dgm:cxn modelId="{0D405F1E-7253-4B69-AC3E-C469342AEE66}" srcId="{0BC8BF32-D950-4DCD-AE0A-DBDA2BFC6BB6}" destId="{FBBD4413-6B5E-4BFD-B553-AA118E5FB9DE}" srcOrd="0" destOrd="0" parTransId="{C332CFF5-DC92-48C7-B0B3-99CC702A5DC7}" sibTransId="{C59FD206-B651-4821-8D8E-2E4F44B65774}"/>
    <dgm:cxn modelId="{B187C81F-90CE-4673-ACEC-DB193D2C4793}" type="presOf" srcId="{E83D24A7-574A-43AF-946C-566D35B7EA6C}" destId="{EDC538BD-4098-4B92-8A60-D1C2E735A273}" srcOrd="0" destOrd="0" presId="urn:microsoft.com/office/officeart/2018/2/layout/IconVerticalSolidList"/>
    <dgm:cxn modelId="{BFEA843C-E540-4DCB-A505-F7808465C23F}" srcId="{0BC8BF32-D950-4DCD-AE0A-DBDA2BFC6BB6}" destId="{BDDC00A0-5FC6-4F11-90C3-ACF77416DEF7}" srcOrd="2" destOrd="0" parTransId="{6516318C-7E14-444B-B639-08E4A9DF831E}" sibTransId="{0027D9EA-18ED-45F7-B494-C8F837BD8F9C}"/>
    <dgm:cxn modelId="{D674D472-7567-4546-9B45-43FE3A5AD37C}" type="presOf" srcId="{FBBD4413-6B5E-4BFD-B553-AA118E5FB9DE}" destId="{8EF55829-EEE5-4B1E-B176-84DF03F8B8E4}" srcOrd="0" destOrd="0" presId="urn:microsoft.com/office/officeart/2018/2/layout/IconVerticalSolidList"/>
    <dgm:cxn modelId="{4ACD3979-537A-44E8-97DD-CEA40A43801C}" type="presOf" srcId="{0BC8BF32-D950-4DCD-AE0A-DBDA2BFC6BB6}" destId="{F353DD08-EA88-40B4-B96B-841371BD3F60}" srcOrd="0" destOrd="0" presId="urn:microsoft.com/office/officeart/2018/2/layout/IconVerticalSolidList"/>
    <dgm:cxn modelId="{18D0BAA0-DC87-4D0B-A840-475E73E0A658}" type="presOf" srcId="{DE5C7E2F-7AFC-49AE-BA24-3D0ABA78D070}" destId="{D9441C87-6D48-4729-B230-93033B5E8E3F}" srcOrd="0" destOrd="0" presId="urn:microsoft.com/office/officeart/2018/2/layout/IconVerticalSolidList"/>
    <dgm:cxn modelId="{E36620A3-3AEA-4469-8A58-EB7DB7B968E9}" type="presOf" srcId="{BDDC00A0-5FC6-4F11-90C3-ACF77416DEF7}" destId="{8EF55829-EEE5-4B1E-B176-84DF03F8B8E4}" srcOrd="0" destOrd="2" presId="urn:microsoft.com/office/officeart/2018/2/layout/IconVerticalSolidList"/>
    <dgm:cxn modelId="{284C56C1-A003-46CF-84A6-CC8977177915}" srcId="{DE5C7E2F-7AFC-49AE-BA24-3D0ABA78D070}" destId="{E83D24A7-574A-43AF-946C-566D35B7EA6C}" srcOrd="0" destOrd="0" parTransId="{BB5BEFD4-0D49-4DF2-97A4-4EFF9D4D29F3}" sibTransId="{03378242-14AE-4C2E-BB93-82FB9AEEE230}"/>
    <dgm:cxn modelId="{B5785CC7-AAB3-475B-9348-44CEF9277854}" srcId="{DE5C7E2F-7AFC-49AE-BA24-3D0ABA78D070}" destId="{97FBCED6-729F-403B-91E5-DDCB951362EA}" srcOrd="3" destOrd="0" parTransId="{0AC1B491-21FF-4F12-8201-1ACCE58FE88C}" sibTransId="{9FC763A3-D22C-4046-9FD6-F98A76CB2493}"/>
    <dgm:cxn modelId="{B9DFC7D4-2979-4F90-A801-790A22864D2C}" type="presOf" srcId="{97FBCED6-729F-403B-91E5-DDCB951362EA}" destId="{A4448888-9EEF-4210-A223-03B4F71BEC42}" srcOrd="0" destOrd="0" presId="urn:microsoft.com/office/officeart/2018/2/layout/IconVerticalSolidList"/>
    <dgm:cxn modelId="{0717D1D5-0379-43CF-B24C-EC684B4B6E28}" srcId="{DE5C7E2F-7AFC-49AE-BA24-3D0ABA78D070}" destId="{536E4FE5-8DB7-46B4-8644-A3F4F99D891A}" srcOrd="1" destOrd="0" parTransId="{8D8606B0-8AFB-4869-8D9A-916D0B95781D}" sibTransId="{A97F8F68-671A-4E06-886E-E9CB22ED72F1}"/>
    <dgm:cxn modelId="{353199DC-E7EA-4AFE-8F25-E996820722E7}" srcId="{DE5C7E2F-7AFC-49AE-BA24-3D0ABA78D070}" destId="{0BC8BF32-D950-4DCD-AE0A-DBDA2BFC6BB6}" srcOrd="2" destOrd="0" parTransId="{F2ADFB2F-8821-4B4E-B67A-480B40B77932}" sibTransId="{1360BF3D-6818-47EE-AD80-C337774A5F09}"/>
    <dgm:cxn modelId="{652847DD-09BB-47BF-A39F-605D189C8A6B}" type="presOf" srcId="{D8C359BD-7351-4B1B-B182-34629592D35B}" destId="{8EF55829-EEE5-4B1E-B176-84DF03F8B8E4}" srcOrd="0" destOrd="1" presId="urn:microsoft.com/office/officeart/2018/2/layout/IconVerticalSolidList"/>
    <dgm:cxn modelId="{26501AE2-8D27-49D1-888A-0938957BACD5}" srcId="{0BC8BF32-D950-4DCD-AE0A-DBDA2BFC6BB6}" destId="{D8C359BD-7351-4B1B-B182-34629592D35B}" srcOrd="1" destOrd="0" parTransId="{82F8BBA9-F752-47CE-A08E-A47E42DFA3FF}" sibTransId="{1A3A48AB-22CA-481C-87A7-E6918BB01D46}"/>
    <dgm:cxn modelId="{0A9E63D5-FE84-4C3B-AA6D-C841B0A8694B}" type="presParOf" srcId="{D9441C87-6D48-4729-B230-93033B5E8E3F}" destId="{E5DBB2B9-C693-4F22-B29A-B39B717DB601}" srcOrd="0" destOrd="0" presId="urn:microsoft.com/office/officeart/2018/2/layout/IconVerticalSolidList"/>
    <dgm:cxn modelId="{8397437D-8B5D-4953-8106-C1FD536F5008}" type="presParOf" srcId="{E5DBB2B9-C693-4F22-B29A-B39B717DB601}" destId="{45372649-460A-491D-813C-F5D2B437509F}" srcOrd="0" destOrd="0" presId="urn:microsoft.com/office/officeart/2018/2/layout/IconVerticalSolidList"/>
    <dgm:cxn modelId="{BFC011C2-DE7F-4EE7-84F7-4CF2B177A5F2}" type="presParOf" srcId="{E5DBB2B9-C693-4F22-B29A-B39B717DB601}" destId="{8D17D523-AF08-4BBE-85AB-9E9C00F8234A}" srcOrd="1" destOrd="0" presId="urn:microsoft.com/office/officeart/2018/2/layout/IconVerticalSolidList"/>
    <dgm:cxn modelId="{465C9FD2-93DF-4F7A-89C6-29BBE075B6BD}" type="presParOf" srcId="{E5DBB2B9-C693-4F22-B29A-B39B717DB601}" destId="{970B3C16-2AC1-4330-AE08-BF6B499ACC98}" srcOrd="2" destOrd="0" presId="urn:microsoft.com/office/officeart/2018/2/layout/IconVerticalSolidList"/>
    <dgm:cxn modelId="{EFB331B5-8609-4F1E-A5E7-04E9B02F3E3A}" type="presParOf" srcId="{E5DBB2B9-C693-4F22-B29A-B39B717DB601}" destId="{EDC538BD-4098-4B92-8A60-D1C2E735A273}" srcOrd="3" destOrd="0" presId="urn:microsoft.com/office/officeart/2018/2/layout/IconVerticalSolidList"/>
    <dgm:cxn modelId="{0D002731-30ED-4D4C-8CFD-02B2186BE8E9}" type="presParOf" srcId="{D9441C87-6D48-4729-B230-93033B5E8E3F}" destId="{533DC328-EB5A-4E05-8B11-EC229388BCCE}" srcOrd="1" destOrd="0" presId="urn:microsoft.com/office/officeart/2018/2/layout/IconVerticalSolidList"/>
    <dgm:cxn modelId="{614DEAA5-A54A-4C2A-860A-17B826904E88}" type="presParOf" srcId="{D9441C87-6D48-4729-B230-93033B5E8E3F}" destId="{BE745B46-D725-41D2-A563-0CF395DFF2F1}" srcOrd="2" destOrd="0" presId="urn:microsoft.com/office/officeart/2018/2/layout/IconVerticalSolidList"/>
    <dgm:cxn modelId="{835570AC-4D43-4F36-9E54-8FF5BC6F2573}" type="presParOf" srcId="{BE745B46-D725-41D2-A563-0CF395DFF2F1}" destId="{032D355F-1B9D-432D-B7DB-A37420605DF2}" srcOrd="0" destOrd="0" presId="urn:microsoft.com/office/officeart/2018/2/layout/IconVerticalSolidList"/>
    <dgm:cxn modelId="{2CB6F1A6-01AB-4CF7-9867-98E2533EF1B3}" type="presParOf" srcId="{BE745B46-D725-41D2-A563-0CF395DFF2F1}" destId="{786E4DBB-78F0-41F1-B519-7D140E2E71A3}" srcOrd="1" destOrd="0" presId="urn:microsoft.com/office/officeart/2018/2/layout/IconVerticalSolidList"/>
    <dgm:cxn modelId="{FD90DA8D-29E9-488C-BFEA-C2565C99BA15}" type="presParOf" srcId="{BE745B46-D725-41D2-A563-0CF395DFF2F1}" destId="{ED3362AE-73FF-4E87-BAB7-C0A4FB510BE0}" srcOrd="2" destOrd="0" presId="urn:microsoft.com/office/officeart/2018/2/layout/IconVerticalSolidList"/>
    <dgm:cxn modelId="{50D60CDA-880B-4441-A4AF-54885F9AFA87}" type="presParOf" srcId="{BE745B46-D725-41D2-A563-0CF395DFF2F1}" destId="{085F512A-29CA-4A3D-B4F5-ADA242C561D8}" srcOrd="3" destOrd="0" presId="urn:microsoft.com/office/officeart/2018/2/layout/IconVerticalSolidList"/>
    <dgm:cxn modelId="{94985C2E-23A4-4098-A9C3-38C7C198F976}" type="presParOf" srcId="{D9441C87-6D48-4729-B230-93033B5E8E3F}" destId="{7B09B272-96F4-4E65-9CE1-F305A6930143}" srcOrd="3" destOrd="0" presId="urn:microsoft.com/office/officeart/2018/2/layout/IconVerticalSolidList"/>
    <dgm:cxn modelId="{BB4BA07B-D237-4EBB-B25C-3FD1CD75BFBE}" type="presParOf" srcId="{D9441C87-6D48-4729-B230-93033B5E8E3F}" destId="{C283EC9D-AC03-467A-9806-2C08941B8C10}" srcOrd="4" destOrd="0" presId="urn:microsoft.com/office/officeart/2018/2/layout/IconVerticalSolidList"/>
    <dgm:cxn modelId="{E931961B-D06F-412A-8813-8A096C99821F}" type="presParOf" srcId="{C283EC9D-AC03-467A-9806-2C08941B8C10}" destId="{E5A2C79A-990E-487F-B85D-FBC4A233E417}" srcOrd="0" destOrd="0" presId="urn:microsoft.com/office/officeart/2018/2/layout/IconVerticalSolidList"/>
    <dgm:cxn modelId="{2E77B552-D4C4-48B7-9D9D-0DE31271D7D6}" type="presParOf" srcId="{C283EC9D-AC03-467A-9806-2C08941B8C10}" destId="{5633DF3D-6AF8-4411-A469-CC3F6D233608}" srcOrd="1" destOrd="0" presId="urn:microsoft.com/office/officeart/2018/2/layout/IconVerticalSolidList"/>
    <dgm:cxn modelId="{9D75901B-6454-4AA3-BBAA-3C17FA215E75}" type="presParOf" srcId="{C283EC9D-AC03-467A-9806-2C08941B8C10}" destId="{F366F1CF-DB43-46C3-BCAC-25A5C5D45EC6}" srcOrd="2" destOrd="0" presId="urn:microsoft.com/office/officeart/2018/2/layout/IconVerticalSolidList"/>
    <dgm:cxn modelId="{2690B05D-8FA9-4CB4-A05F-7428A68A1B3F}" type="presParOf" srcId="{C283EC9D-AC03-467A-9806-2C08941B8C10}" destId="{F353DD08-EA88-40B4-B96B-841371BD3F60}" srcOrd="3" destOrd="0" presId="urn:microsoft.com/office/officeart/2018/2/layout/IconVerticalSolidList"/>
    <dgm:cxn modelId="{4DAA0098-9B59-42FA-9FFC-89FB04FEA1C6}" type="presParOf" srcId="{C283EC9D-AC03-467A-9806-2C08941B8C10}" destId="{8EF55829-EEE5-4B1E-B176-84DF03F8B8E4}" srcOrd="4" destOrd="0" presId="urn:microsoft.com/office/officeart/2018/2/layout/IconVerticalSolidList"/>
    <dgm:cxn modelId="{B4E71838-06C7-4E94-B309-4CDFD9F3A90A}" type="presParOf" srcId="{D9441C87-6D48-4729-B230-93033B5E8E3F}" destId="{83097281-D0AA-4B91-8F4E-B82CDD523778}" srcOrd="5" destOrd="0" presId="urn:microsoft.com/office/officeart/2018/2/layout/IconVerticalSolidList"/>
    <dgm:cxn modelId="{B9F0CEFC-7EDB-41C1-BEBB-2D80DE003F58}" type="presParOf" srcId="{D9441C87-6D48-4729-B230-93033B5E8E3F}" destId="{A8A7089E-39ED-4371-B695-EA0061E1F822}" srcOrd="6" destOrd="0" presId="urn:microsoft.com/office/officeart/2018/2/layout/IconVerticalSolidList"/>
    <dgm:cxn modelId="{856AC01F-7B63-4723-8432-3CD8FB49E828}" type="presParOf" srcId="{A8A7089E-39ED-4371-B695-EA0061E1F822}" destId="{9BF6D657-76F1-451D-A6CA-A8E67CB73954}" srcOrd="0" destOrd="0" presId="urn:microsoft.com/office/officeart/2018/2/layout/IconVerticalSolidList"/>
    <dgm:cxn modelId="{2E9103F4-501C-4F37-A58E-890221271DF3}" type="presParOf" srcId="{A8A7089E-39ED-4371-B695-EA0061E1F822}" destId="{4DDDAFF1-F21E-41AD-AA96-A14C92137BBF}" srcOrd="1" destOrd="0" presId="urn:microsoft.com/office/officeart/2018/2/layout/IconVerticalSolidList"/>
    <dgm:cxn modelId="{FE2B7A72-8C8A-4F45-A238-60716CE36EBD}" type="presParOf" srcId="{A8A7089E-39ED-4371-B695-EA0061E1F822}" destId="{F19E77DA-20A4-4332-903E-C32CCEB51E4C}" srcOrd="2" destOrd="0" presId="urn:microsoft.com/office/officeart/2018/2/layout/IconVerticalSolidList"/>
    <dgm:cxn modelId="{91B9F128-DA7C-4392-AA80-A3B48A4A2119}" type="presParOf" srcId="{A8A7089E-39ED-4371-B695-EA0061E1F822}" destId="{A4448888-9EEF-4210-A223-03B4F71BEC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C3DCA-8E12-42CC-B7CC-64CCF1E8CDE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5ADF57-6243-4A6B-8778-91EEB6DD5527}">
      <dgm:prSet/>
      <dgm:spPr/>
      <dgm:t>
        <a:bodyPr/>
        <a:lstStyle/>
        <a:p>
          <a:r>
            <a:rPr lang="it-IT" dirty="0"/>
            <a:t>I modelli IAG sono addestrati utilizzando dati di input esistenti dai quali apprendere le caratteristiche e le strutture principali</a:t>
          </a:r>
          <a:endParaRPr lang="en-US" dirty="0"/>
        </a:p>
      </dgm:t>
    </dgm:pt>
    <dgm:pt modelId="{86A2E1E1-88F3-4560-9D9F-CFB5AC5F3FDE}" type="parTrans" cxnId="{4958A255-A66A-431A-AEC2-75DB192E4962}">
      <dgm:prSet/>
      <dgm:spPr/>
      <dgm:t>
        <a:bodyPr/>
        <a:lstStyle/>
        <a:p>
          <a:endParaRPr lang="en-US"/>
        </a:p>
      </dgm:t>
    </dgm:pt>
    <dgm:pt modelId="{644799B7-4A67-4B4C-8271-7F3AD395CB58}" type="sibTrans" cxnId="{4958A255-A66A-431A-AEC2-75DB192E4962}">
      <dgm:prSet/>
      <dgm:spPr/>
      <dgm:t>
        <a:bodyPr/>
        <a:lstStyle/>
        <a:p>
          <a:endParaRPr lang="en-US"/>
        </a:p>
      </dgm:t>
    </dgm:pt>
    <dgm:pt modelId="{3BFE7577-5CC3-4BBD-B5CF-C609CFDF7FA2}">
      <dgm:prSet/>
      <dgm:spPr/>
      <dgm:t>
        <a:bodyPr/>
        <a:lstStyle/>
        <a:p>
          <a:r>
            <a:rPr lang="it-IT"/>
            <a:t>Da queste informazioni, i modelli possono generare nuovi dati, producendo un output simile al set di addestramento o che può esplorare spazi di dati completamente nuovi</a:t>
          </a:r>
          <a:endParaRPr lang="en-US"/>
        </a:p>
      </dgm:t>
    </dgm:pt>
    <dgm:pt modelId="{3F63F99F-7CEE-4C95-B303-C57C87132C02}" type="parTrans" cxnId="{B6DBCB0C-F32C-4D07-8A20-8BB11F02773A}">
      <dgm:prSet/>
      <dgm:spPr/>
      <dgm:t>
        <a:bodyPr/>
        <a:lstStyle/>
        <a:p>
          <a:endParaRPr lang="en-US"/>
        </a:p>
      </dgm:t>
    </dgm:pt>
    <dgm:pt modelId="{5FD132B3-BB27-46D0-9306-5944B74C6413}" type="sibTrans" cxnId="{B6DBCB0C-F32C-4D07-8A20-8BB11F02773A}">
      <dgm:prSet/>
      <dgm:spPr/>
      <dgm:t>
        <a:bodyPr/>
        <a:lstStyle/>
        <a:p>
          <a:endParaRPr lang="en-US"/>
        </a:p>
      </dgm:t>
    </dgm:pt>
    <dgm:pt modelId="{55F23123-6338-9748-9AC7-D561F14AA74F}" type="pres">
      <dgm:prSet presAssocID="{EAEC3DCA-8E12-42CC-B7CC-64CCF1E8CDE2}" presName="outerComposite" presStyleCnt="0">
        <dgm:presLayoutVars>
          <dgm:chMax val="5"/>
          <dgm:dir/>
          <dgm:resizeHandles val="exact"/>
        </dgm:presLayoutVars>
      </dgm:prSet>
      <dgm:spPr/>
    </dgm:pt>
    <dgm:pt modelId="{3420AF9F-A934-584D-8256-BECB8AEFF94B}" type="pres">
      <dgm:prSet presAssocID="{EAEC3DCA-8E12-42CC-B7CC-64CCF1E8CDE2}" presName="dummyMaxCanvas" presStyleCnt="0">
        <dgm:presLayoutVars/>
      </dgm:prSet>
      <dgm:spPr/>
    </dgm:pt>
    <dgm:pt modelId="{23441627-B989-3940-9602-41EBE9948E99}" type="pres">
      <dgm:prSet presAssocID="{EAEC3DCA-8E12-42CC-B7CC-64CCF1E8CDE2}" presName="TwoNodes_1" presStyleLbl="node1" presStyleIdx="0" presStyleCnt="2">
        <dgm:presLayoutVars>
          <dgm:bulletEnabled val="1"/>
        </dgm:presLayoutVars>
      </dgm:prSet>
      <dgm:spPr/>
    </dgm:pt>
    <dgm:pt modelId="{09F6B400-1196-164D-9EB0-92517580FF22}" type="pres">
      <dgm:prSet presAssocID="{EAEC3DCA-8E12-42CC-B7CC-64CCF1E8CDE2}" presName="TwoNodes_2" presStyleLbl="node1" presStyleIdx="1" presStyleCnt="2">
        <dgm:presLayoutVars>
          <dgm:bulletEnabled val="1"/>
        </dgm:presLayoutVars>
      </dgm:prSet>
      <dgm:spPr/>
    </dgm:pt>
    <dgm:pt modelId="{9105FC1E-CF5A-AC46-A58C-C32F2F89DD3A}" type="pres">
      <dgm:prSet presAssocID="{EAEC3DCA-8E12-42CC-B7CC-64CCF1E8CDE2}" presName="TwoConn_1-2" presStyleLbl="fgAccFollowNode1" presStyleIdx="0" presStyleCnt="1">
        <dgm:presLayoutVars>
          <dgm:bulletEnabled val="1"/>
        </dgm:presLayoutVars>
      </dgm:prSet>
      <dgm:spPr/>
    </dgm:pt>
    <dgm:pt modelId="{638EA460-151C-9641-9C81-B38E8C510A39}" type="pres">
      <dgm:prSet presAssocID="{EAEC3DCA-8E12-42CC-B7CC-64CCF1E8CDE2}" presName="TwoNodes_1_text" presStyleLbl="node1" presStyleIdx="1" presStyleCnt="2">
        <dgm:presLayoutVars>
          <dgm:bulletEnabled val="1"/>
        </dgm:presLayoutVars>
      </dgm:prSet>
      <dgm:spPr/>
    </dgm:pt>
    <dgm:pt modelId="{BF5B38ED-2D13-124A-AD79-334ADA0B233E}" type="pres">
      <dgm:prSet presAssocID="{EAEC3DCA-8E12-42CC-B7CC-64CCF1E8CDE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A6DA70B-46C0-1E40-87EC-D602AA5171E6}" type="presOf" srcId="{2E5ADF57-6243-4A6B-8778-91EEB6DD5527}" destId="{23441627-B989-3940-9602-41EBE9948E99}" srcOrd="0" destOrd="0" presId="urn:microsoft.com/office/officeart/2005/8/layout/vProcess5"/>
    <dgm:cxn modelId="{B6DBCB0C-F32C-4D07-8A20-8BB11F02773A}" srcId="{EAEC3DCA-8E12-42CC-B7CC-64CCF1E8CDE2}" destId="{3BFE7577-5CC3-4BBD-B5CF-C609CFDF7FA2}" srcOrd="1" destOrd="0" parTransId="{3F63F99F-7CEE-4C95-B303-C57C87132C02}" sibTransId="{5FD132B3-BB27-46D0-9306-5944B74C6413}"/>
    <dgm:cxn modelId="{4958A255-A66A-431A-AEC2-75DB192E4962}" srcId="{EAEC3DCA-8E12-42CC-B7CC-64CCF1E8CDE2}" destId="{2E5ADF57-6243-4A6B-8778-91EEB6DD5527}" srcOrd="0" destOrd="0" parTransId="{86A2E1E1-88F3-4560-9D9F-CFB5AC5F3FDE}" sibTransId="{644799B7-4A67-4B4C-8271-7F3AD395CB58}"/>
    <dgm:cxn modelId="{7BF4E788-3D05-8941-8798-2114DEA29551}" type="presOf" srcId="{3BFE7577-5CC3-4BBD-B5CF-C609CFDF7FA2}" destId="{09F6B400-1196-164D-9EB0-92517580FF22}" srcOrd="0" destOrd="0" presId="urn:microsoft.com/office/officeart/2005/8/layout/vProcess5"/>
    <dgm:cxn modelId="{818EEE8C-95EA-9E4D-B765-F7816486169C}" type="presOf" srcId="{3BFE7577-5CC3-4BBD-B5CF-C609CFDF7FA2}" destId="{BF5B38ED-2D13-124A-AD79-334ADA0B233E}" srcOrd="1" destOrd="0" presId="urn:microsoft.com/office/officeart/2005/8/layout/vProcess5"/>
    <dgm:cxn modelId="{C8DC4B9F-F5E9-9443-9360-04136169486A}" type="presOf" srcId="{2E5ADF57-6243-4A6B-8778-91EEB6DD5527}" destId="{638EA460-151C-9641-9C81-B38E8C510A39}" srcOrd="1" destOrd="0" presId="urn:microsoft.com/office/officeart/2005/8/layout/vProcess5"/>
    <dgm:cxn modelId="{675455A2-A0F8-5D41-AE53-BA4FC9D243C7}" type="presOf" srcId="{644799B7-4A67-4B4C-8271-7F3AD395CB58}" destId="{9105FC1E-CF5A-AC46-A58C-C32F2F89DD3A}" srcOrd="0" destOrd="0" presId="urn:microsoft.com/office/officeart/2005/8/layout/vProcess5"/>
    <dgm:cxn modelId="{907276A6-331B-ED48-93F1-236EBC26DEA0}" type="presOf" srcId="{EAEC3DCA-8E12-42CC-B7CC-64CCF1E8CDE2}" destId="{55F23123-6338-9748-9AC7-D561F14AA74F}" srcOrd="0" destOrd="0" presId="urn:microsoft.com/office/officeart/2005/8/layout/vProcess5"/>
    <dgm:cxn modelId="{37666517-CD35-EB45-A24B-5A5FF973DD83}" type="presParOf" srcId="{55F23123-6338-9748-9AC7-D561F14AA74F}" destId="{3420AF9F-A934-584D-8256-BECB8AEFF94B}" srcOrd="0" destOrd="0" presId="urn:microsoft.com/office/officeart/2005/8/layout/vProcess5"/>
    <dgm:cxn modelId="{1A537367-EFA6-A44A-B7CB-BEAFF3060560}" type="presParOf" srcId="{55F23123-6338-9748-9AC7-D561F14AA74F}" destId="{23441627-B989-3940-9602-41EBE9948E99}" srcOrd="1" destOrd="0" presId="urn:microsoft.com/office/officeart/2005/8/layout/vProcess5"/>
    <dgm:cxn modelId="{EB84A95E-5D24-D449-8946-C8B38771285B}" type="presParOf" srcId="{55F23123-6338-9748-9AC7-D561F14AA74F}" destId="{09F6B400-1196-164D-9EB0-92517580FF22}" srcOrd="2" destOrd="0" presId="urn:microsoft.com/office/officeart/2005/8/layout/vProcess5"/>
    <dgm:cxn modelId="{AD766C8D-4B77-3E4C-B17A-F4421B9635BB}" type="presParOf" srcId="{55F23123-6338-9748-9AC7-D561F14AA74F}" destId="{9105FC1E-CF5A-AC46-A58C-C32F2F89DD3A}" srcOrd="3" destOrd="0" presId="urn:microsoft.com/office/officeart/2005/8/layout/vProcess5"/>
    <dgm:cxn modelId="{8C8C9591-722D-3C41-B75D-535F7A8945C1}" type="presParOf" srcId="{55F23123-6338-9748-9AC7-D561F14AA74F}" destId="{638EA460-151C-9641-9C81-B38E8C510A39}" srcOrd="4" destOrd="0" presId="urn:microsoft.com/office/officeart/2005/8/layout/vProcess5"/>
    <dgm:cxn modelId="{D3419483-2E04-C447-81B0-76EB2100D26F}" type="presParOf" srcId="{55F23123-6338-9748-9AC7-D561F14AA74F}" destId="{BF5B38ED-2D13-124A-AD79-334ADA0B233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72649-460A-491D-813C-F5D2B437509F}">
      <dsp:nvSpPr>
        <dsp:cNvPr id="0" name=""/>
        <dsp:cNvSpPr/>
      </dsp:nvSpPr>
      <dsp:spPr>
        <a:xfrm>
          <a:off x="0" y="4968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7D523-AF08-4BBE-85AB-9E9C00F8234A}">
      <dsp:nvSpPr>
        <dsp:cNvPr id="0" name=""/>
        <dsp:cNvSpPr/>
      </dsp:nvSpPr>
      <dsp:spPr>
        <a:xfrm>
          <a:off x="349830" y="265173"/>
          <a:ext cx="636056" cy="636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538BD-4098-4B92-8A60-D1C2E735A273}">
      <dsp:nvSpPr>
        <dsp:cNvPr id="0" name=""/>
        <dsp:cNvSpPr/>
      </dsp:nvSpPr>
      <dsp:spPr>
        <a:xfrm>
          <a:off x="1335717" y="4968"/>
          <a:ext cx="4524066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Ph.D. Ettore RITACCO</a:t>
          </a:r>
        </a:p>
      </dsp:txBody>
      <dsp:txXfrm>
        <a:off x="1335717" y="4968"/>
        <a:ext cx="4524066" cy="1156465"/>
      </dsp:txXfrm>
    </dsp:sp>
    <dsp:sp modelId="{032D355F-1B9D-432D-B7DB-A37420605DF2}">
      <dsp:nvSpPr>
        <dsp:cNvPr id="0" name=""/>
        <dsp:cNvSpPr/>
      </dsp:nvSpPr>
      <dsp:spPr>
        <a:xfrm>
          <a:off x="0" y="1450551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E4DBB-78F0-41F1-B519-7D140E2E71A3}">
      <dsp:nvSpPr>
        <dsp:cNvPr id="0" name=""/>
        <dsp:cNvSpPr/>
      </dsp:nvSpPr>
      <dsp:spPr>
        <a:xfrm>
          <a:off x="349830" y="1710755"/>
          <a:ext cx="636056" cy="636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F512A-29CA-4A3D-B4F5-ADA242C561D8}">
      <dsp:nvSpPr>
        <dsp:cNvPr id="0" name=""/>
        <dsp:cNvSpPr/>
      </dsp:nvSpPr>
      <dsp:spPr>
        <a:xfrm>
          <a:off x="1335717" y="1450551"/>
          <a:ext cx="4524066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Ricercatore</a:t>
          </a:r>
          <a:r>
            <a:rPr lang="en-US" sz="2200" kern="1200" dirty="0"/>
            <a:t> </a:t>
          </a:r>
          <a:r>
            <a:rPr lang="en-US" sz="2200" kern="1200" dirty="0" err="1"/>
            <a:t>presso</a:t>
          </a:r>
          <a:r>
            <a:rPr lang="en-US" sz="2200" kern="1200" dirty="0"/>
            <a:t> </a:t>
          </a:r>
          <a:r>
            <a:rPr lang="en-US" sz="2200" kern="1200" dirty="0" err="1"/>
            <a:t>l’Università</a:t>
          </a:r>
          <a:r>
            <a:rPr lang="en-US" sz="2200" kern="1200" dirty="0"/>
            <a:t> </a:t>
          </a:r>
          <a:r>
            <a:rPr lang="en-US" sz="2200" kern="1200" dirty="0" err="1"/>
            <a:t>degli</a:t>
          </a:r>
          <a:r>
            <a:rPr lang="en-US" sz="2200" kern="1200" dirty="0"/>
            <a:t> </a:t>
          </a:r>
          <a:r>
            <a:rPr lang="en-US" sz="2200" kern="1200" dirty="0" err="1"/>
            <a:t>Studi</a:t>
          </a:r>
          <a:r>
            <a:rPr lang="en-US" sz="2200" kern="1200" dirty="0"/>
            <a:t> di Udine</a:t>
          </a:r>
        </a:p>
      </dsp:txBody>
      <dsp:txXfrm>
        <a:off x="1335717" y="1450551"/>
        <a:ext cx="4524066" cy="1156465"/>
      </dsp:txXfrm>
    </dsp:sp>
    <dsp:sp modelId="{E5A2C79A-990E-487F-B85D-FBC4A233E417}">
      <dsp:nvSpPr>
        <dsp:cNvPr id="0" name=""/>
        <dsp:cNvSpPr/>
      </dsp:nvSpPr>
      <dsp:spPr>
        <a:xfrm>
          <a:off x="0" y="2896133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3DF3D-6AF8-4411-A469-CC3F6D233608}">
      <dsp:nvSpPr>
        <dsp:cNvPr id="0" name=""/>
        <dsp:cNvSpPr/>
      </dsp:nvSpPr>
      <dsp:spPr>
        <a:xfrm>
          <a:off x="349830" y="3156338"/>
          <a:ext cx="636056" cy="636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3DD08-EA88-40B4-B96B-841371BD3F60}">
      <dsp:nvSpPr>
        <dsp:cNvPr id="0" name=""/>
        <dsp:cNvSpPr/>
      </dsp:nvSpPr>
      <dsp:spPr>
        <a:xfrm>
          <a:off x="1335717" y="2896133"/>
          <a:ext cx="2637490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Main Research Topics:</a:t>
          </a:r>
        </a:p>
      </dsp:txBody>
      <dsp:txXfrm>
        <a:off x="1335717" y="2896133"/>
        <a:ext cx="2637490" cy="1156465"/>
      </dsp:txXfrm>
    </dsp:sp>
    <dsp:sp modelId="{8EF55829-EEE5-4B1E-B176-84DF03F8B8E4}">
      <dsp:nvSpPr>
        <dsp:cNvPr id="0" name=""/>
        <dsp:cNvSpPr/>
      </dsp:nvSpPr>
      <dsp:spPr>
        <a:xfrm>
          <a:off x="3973208" y="2896133"/>
          <a:ext cx="1886575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AI and Machine/Deep Learning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Generative models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Supervised, unsupervised and semi-supervised learning</a:t>
          </a:r>
        </a:p>
      </dsp:txBody>
      <dsp:txXfrm>
        <a:off x="3973208" y="2896133"/>
        <a:ext cx="1886575" cy="1156465"/>
      </dsp:txXfrm>
    </dsp:sp>
    <dsp:sp modelId="{9BF6D657-76F1-451D-A6CA-A8E67CB73954}">
      <dsp:nvSpPr>
        <dsp:cNvPr id="0" name=""/>
        <dsp:cNvSpPr/>
      </dsp:nvSpPr>
      <dsp:spPr>
        <a:xfrm>
          <a:off x="0" y="4341715"/>
          <a:ext cx="5861090" cy="1156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DAFF1-F21E-41AD-AA96-A14C92137BBF}">
      <dsp:nvSpPr>
        <dsp:cNvPr id="0" name=""/>
        <dsp:cNvSpPr/>
      </dsp:nvSpPr>
      <dsp:spPr>
        <a:xfrm>
          <a:off x="349830" y="4601920"/>
          <a:ext cx="636056" cy="6360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48888-9EEF-4210-A223-03B4F71BEC42}">
      <dsp:nvSpPr>
        <dsp:cNvPr id="0" name=""/>
        <dsp:cNvSpPr/>
      </dsp:nvSpPr>
      <dsp:spPr>
        <a:xfrm>
          <a:off x="1335717" y="4341715"/>
          <a:ext cx="4524066" cy="115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3" tIns="122393" rIns="122393" bIns="1223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Email: </a:t>
          </a:r>
          <a:r>
            <a:rPr lang="en-US" sz="2200" kern="1200">
              <a:hlinkClick xmlns:r="http://schemas.openxmlformats.org/officeDocument/2006/relationships" r:id="rId9"/>
            </a:rPr>
            <a:t>ettore.ritacco@uniud.it</a:t>
          </a:r>
          <a:endParaRPr lang="en-US" sz="2200" kern="1200"/>
        </a:p>
      </dsp:txBody>
      <dsp:txXfrm>
        <a:off x="1335717" y="4341715"/>
        <a:ext cx="4524066" cy="1156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1627-B989-3940-9602-41EBE9948E99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 modelli IAG sono addestrati utilizzando dati di input esistenti dai quali apprendere le caratteristiche e le strutture principali</a:t>
          </a:r>
          <a:endParaRPr lang="en-US" sz="2400" kern="1200" dirty="0"/>
        </a:p>
      </dsp:txBody>
      <dsp:txXfrm>
        <a:off x="48627" y="48627"/>
        <a:ext cx="7572674" cy="1562978"/>
      </dsp:txXfrm>
    </dsp:sp>
    <dsp:sp modelId="{09F6B400-1196-164D-9EB0-92517580FF22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Da queste informazioni, i modelli possono generare nuovi dati, producendo un output simile al set di addestramento o che può esplorare spazi di dati completamente nuovi</a:t>
          </a:r>
          <a:endParaRPr lang="en-US" sz="2400" kern="1200"/>
        </a:p>
      </dsp:txBody>
      <dsp:txXfrm>
        <a:off x="1687801" y="2077799"/>
        <a:ext cx="6473075" cy="1562978"/>
      </dsp:txXfrm>
    </dsp:sp>
    <dsp:sp modelId="{9105FC1E-CF5A-AC46-A58C-C32F2F89DD3A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E4EB5-C34A-AE47-BDD9-43C23D77E9E5}" type="datetimeFigureOut">
              <a:rPr lang="it-IT" smtClean="0"/>
              <a:t>19/06/23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6202-CB99-7F49-93DE-0E4EE9466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63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F6202-CB99-7F49-93DE-0E4EE9466FC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06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27D66-F040-321B-89B1-7BE63B92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7C0BEE-14C4-1EB5-6F9C-32EFD36C1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44F28-749A-02E2-A39E-86BD961B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92B261-8466-1516-29E9-9E1F4819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03195-A2B0-9E7E-7789-7C2D7CA9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AC41B-8980-691B-7F89-37494345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9E2CAE-1656-25DA-4C3B-1AF3F0C05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B799D7-C2AF-DA03-759C-A6CA1005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61A025-4D0E-F605-FC08-EF800130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B978A-83B6-07DD-D26E-217FB87D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AA9303-9CBC-11CF-7677-1C589E4D0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6930DC-8D9A-B61D-1334-6BAE93478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78D30A-AFDA-FD6F-B03C-8E83D0A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58CA1-11A7-7888-33FB-798EFBCA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930831-9F17-7770-64F2-D6FFCDF4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EFE5F-A9A1-2E53-1640-696CA568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FCC481-B186-1479-DEC7-6088D8950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391273-89F1-C454-75F4-B7A45989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AA087B-7545-628C-081D-2B2152CC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424CB5-86F8-A00B-F815-24C66FB7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2D074-691D-787D-EE1F-17AD3AF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873221-A16B-FB2C-7C42-DE91531E0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3FC9C0-D70C-6137-4D37-F795D2EB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201F0A-38FA-C56B-8986-0D30CB53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738767-2504-234C-8E95-5A810724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8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3C4107-D94C-5838-EA0F-2532140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796694-9EB4-84AC-F0CB-BD803920B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2C7DD5-A838-5071-03C2-E7DCEA728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7B0CD4-0689-E418-D9AF-4EF04E45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087E57-726F-B98A-0098-E00C23EC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57579F-0D4C-F6FD-DCD5-039C1485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0ADC7-3892-1D4C-3632-3144480F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28C94A-45F6-5C22-5379-E4512DFE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E9DC53-F8DB-B85E-D4CA-44F64FC56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576ABF-2C1B-B258-E583-31E60AFE7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1D3041-64FE-014C-0788-F83D89686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240129-752F-35D9-D9CC-C9EE6216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BAF137-85DE-7749-FD82-BC051FA0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AF9E45-C049-AAD9-EFD2-9832F898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0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755A7-8B66-5F6C-BE8F-45C1EECD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6B9D42-7D25-9661-3EE9-D8FEA9D6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108B27-07F7-CF6A-28B5-F7C95305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2D08B0-1598-2155-35F0-4A7E517D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023969-F641-52A6-57A5-F9144E5E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0F0E34-6A90-5173-8DAD-D5F0021B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A2BC0A-6DEC-61B5-7826-D50B7144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EBED2-3A83-C8E0-1B06-9AFE1DF1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1BC692-9480-6C62-4990-7CBDC5CB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D13ACD-1E2F-B10C-DA22-69DB8EE24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487134-0507-05FB-FFF1-DD92B35B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57BF24-13C2-E2B5-CDB8-0E304A64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D412B1-D001-A06C-C50C-2261FA4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BE390-34CB-F90D-83AC-3F8220E3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C888C8-66E4-0F38-7954-614646B8D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6F8B7A-8DC3-1F76-43AA-2A95703D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C3854C-C0D4-961C-CCA2-9B3D6728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20838C-2334-BF44-0E07-236E5BBF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1CA86F-F4B7-7FE9-6781-BD2C4C56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FF7B98-378B-E324-0E22-1A4EE016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BD5ACD-23CF-EF89-7DBC-E03664824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30EB70-1523-17B9-49D7-8701ADC7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D52A-CF41-CA4B-8D2A-0F8A29AED04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9CC7E-2ABA-32E8-AFDF-49AF98682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09A138-E01C-81D7-1AEE-DAB6F597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00AF-7E11-D049-8A6D-18333F336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artificialintelligenceact.e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2546E0-A684-351A-4F12-D078B90EC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Generative AI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75003D-0962-007D-22CB-3720CAEC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2128208"/>
          </a:xfrm>
        </p:spPr>
        <p:txBody>
          <a:bodyPr anchor="ctr">
            <a:normAutofit/>
          </a:bodyPr>
          <a:lstStyle/>
          <a:p>
            <a:pPr algn="r"/>
            <a:r>
              <a:rPr lang="it-IT" sz="2000" dirty="0">
                <a:solidFill>
                  <a:schemeClr val="tx2"/>
                </a:solidFill>
              </a:rPr>
              <a:t>Che cos’è?</a:t>
            </a:r>
          </a:p>
          <a:p>
            <a:pPr algn="r"/>
            <a:r>
              <a:rPr lang="it-IT" sz="2000" dirty="0">
                <a:solidFill>
                  <a:schemeClr val="tx2"/>
                </a:solidFill>
              </a:rPr>
              <a:t>Quali sono le potenzialità?</a:t>
            </a:r>
          </a:p>
          <a:p>
            <a:pPr algn="r"/>
            <a:r>
              <a:rPr lang="it-IT" sz="2000" dirty="0">
                <a:solidFill>
                  <a:schemeClr val="tx2"/>
                </a:solidFill>
              </a:rPr>
              <a:t>Quali sono i rischi?</a:t>
            </a:r>
          </a:p>
          <a:p>
            <a:pPr algn="r"/>
            <a:r>
              <a:rPr lang="it-IT" sz="2000" dirty="0">
                <a:solidFill>
                  <a:schemeClr val="tx2"/>
                </a:solidFill>
              </a:rPr>
              <a:t>Come si fa?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logo uniud">
            <a:extLst>
              <a:ext uri="{FF2B5EF4-FFF2-40B4-BE49-F238E27FC236}">
                <a16:creationId xmlns:a16="http://schemas.microsoft.com/office/drawing/2014/main" id="{46361B52-7C74-7B58-1D58-B2714018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8390" y="320231"/>
            <a:ext cx="6713768" cy="28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133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91F1F0-35F8-F0FF-0B1F-7CA1B3F7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3800" b="0" i="0" u="none" strike="noStrike">
                <a:effectLst/>
                <a:latin typeface="Söhne"/>
              </a:rPr>
              <a:t>Come funziona l'Intelligenza Artificiale Generativa</a:t>
            </a:r>
            <a:endParaRPr lang="it-IT" sz="3800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570941-EE4E-3D43-0F0D-8707E127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it-IT" sz="2200" b="0" i="0" u="none" strike="noStrike" dirty="0">
              <a:effectLst/>
              <a:latin typeface="Söhne"/>
            </a:endParaRPr>
          </a:p>
          <a:p>
            <a:endParaRPr lang="it-IT" sz="2200" dirty="0">
              <a:latin typeface="Söhne"/>
            </a:endParaRPr>
          </a:p>
          <a:p>
            <a:r>
              <a:rPr lang="it-IT" sz="2200" b="0" i="0" u="none" strike="noStrike" dirty="0">
                <a:effectLst/>
                <a:latin typeface="Söhne"/>
              </a:rPr>
              <a:t>L'IA Generativa utilizza algoritmi complessi, come le Reti Neurali Artificiali, per apprendere dai dati forniti e generare nuovi contenuti basati su quei dati</a:t>
            </a:r>
            <a:endParaRPr lang="it-IT" sz="2200" dirty="0"/>
          </a:p>
        </p:txBody>
      </p:sp>
      <p:pic>
        <p:nvPicPr>
          <p:cNvPr id="3074" name="Picture 2" descr="Deep Learning แบบฉบับคนสามัญชน EP 1 : Neural Network History | by Mr.P L |  mmp-li | Medium">
            <a:extLst>
              <a:ext uri="{FF2B5EF4-FFF2-40B4-BE49-F238E27FC236}">
                <a16:creationId xmlns:a16="http://schemas.microsoft.com/office/drawing/2014/main" id="{37319583-3B6E-6F34-9F50-3E0EB9E50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r="1667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2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1EA1DF-114C-8835-A0A6-1DE7977F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 b="0" i="0" u="none" strike="noStrike">
                <a:effectLst/>
                <a:latin typeface="Söhne"/>
              </a:rPr>
              <a:t>Applicazioni dell'Intelligenza Artificiale Generativa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7EF591-336F-459A-8ECA-432407D1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600" b="0" i="0" u="none" strike="noStrike">
                <a:effectLst/>
                <a:latin typeface="Söhne"/>
              </a:rPr>
              <a:t>L'IAG ha molte applicazioni, tra cui:</a:t>
            </a:r>
          </a:p>
          <a:p>
            <a:pPr lvl="1"/>
            <a:endParaRPr lang="it-IT" sz="1600" b="0" i="0" u="none" strike="noStrike">
              <a:effectLst/>
              <a:latin typeface="Söhne"/>
            </a:endParaRPr>
          </a:p>
          <a:p>
            <a:pPr lvl="1"/>
            <a:r>
              <a:rPr lang="it-IT" sz="1600" b="0" i="0" u="none" strike="noStrike">
                <a:effectLst/>
                <a:latin typeface="Söhne"/>
              </a:rPr>
              <a:t>Design e creatività:</a:t>
            </a:r>
          </a:p>
          <a:p>
            <a:pPr lvl="2"/>
            <a:r>
              <a:rPr lang="it-IT" sz="1600" b="0" i="0" u="none" strike="noStrike">
                <a:effectLst/>
                <a:latin typeface="Söhne"/>
              </a:rPr>
              <a:t>L'IAG può aiutare i designer nella creazione di nuovi prodotti, grafiche e layout.</a:t>
            </a:r>
          </a:p>
          <a:p>
            <a:pPr lvl="1"/>
            <a:endParaRPr lang="it-IT" sz="1600" b="0" i="0" u="none" strike="noStrike">
              <a:effectLst/>
              <a:latin typeface="Söhne"/>
            </a:endParaRPr>
          </a:p>
          <a:p>
            <a:pPr lvl="1"/>
            <a:r>
              <a:rPr lang="it-IT" sz="1600" b="0" i="0" u="none" strike="noStrike">
                <a:effectLst/>
                <a:latin typeface="Söhne"/>
              </a:rPr>
              <a:t>Settore videoludico:</a:t>
            </a:r>
          </a:p>
          <a:p>
            <a:pPr lvl="2"/>
            <a:r>
              <a:rPr lang="it-IT" sz="1600" b="0" i="0" u="none" strike="noStrike">
                <a:effectLst/>
                <a:latin typeface="Söhne"/>
              </a:rPr>
              <a:t>L'IAG può generare personaggi, livelli di gioco e scenari.</a:t>
            </a:r>
          </a:p>
          <a:p>
            <a:pPr lvl="1"/>
            <a:endParaRPr lang="it-IT" sz="1600" b="0" i="0" u="none" strike="noStrike">
              <a:effectLst/>
              <a:latin typeface="Söhne"/>
            </a:endParaRPr>
          </a:p>
          <a:p>
            <a:pPr lvl="1"/>
            <a:r>
              <a:rPr lang="it-IT" sz="1600" b="0" i="0" u="none" strike="noStrike">
                <a:effectLst/>
                <a:latin typeface="Söhne"/>
              </a:rPr>
              <a:t>Medicina e ricerca:</a:t>
            </a:r>
          </a:p>
          <a:p>
            <a:pPr lvl="2"/>
            <a:r>
              <a:rPr lang="it-IT" sz="1600" b="0" i="0" u="none" strike="noStrike">
                <a:effectLst/>
                <a:latin typeface="Söhne"/>
              </a:rPr>
              <a:t>L'IAG può aiutare nella scoperta di nuovi farmaci o nella generazione di immagini mediche sintetiche per la formazione degli operatori sanitari.</a:t>
            </a:r>
          </a:p>
          <a:p>
            <a:endParaRPr lang="it-IT" sz="1600"/>
          </a:p>
        </p:txBody>
      </p:sp>
      <p:pic>
        <p:nvPicPr>
          <p:cNvPr id="4098" name="Picture 2" descr="playing video game">
            <a:extLst>
              <a:ext uri="{FF2B5EF4-FFF2-40B4-BE49-F238E27FC236}">
                <a16:creationId xmlns:a16="http://schemas.microsoft.com/office/drawing/2014/main" id="{62F2C918-2B87-79A9-9285-3C2D4940A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922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2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4D002-6759-75F7-3B78-0EB4009F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Sfide dell'Intelligenza Artificiale Generativa</a:t>
            </a:r>
            <a:endParaRPr lang="it-I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4CF754D-ECC5-65F3-4BBE-1F59A82CB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322403-0F82-CF3D-1156-5CFB1A0A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Nonostante i progressi, ci sono ancora alcune sfide:</a:t>
            </a:r>
          </a:p>
          <a:p>
            <a:pPr lvl="1"/>
            <a:endParaRPr lang="it-IT" b="0" i="0" u="none" strike="noStrike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Etica e responsabilità:</a:t>
            </a:r>
          </a:p>
          <a:p>
            <a:pPr lvl="2"/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L'uso dell'IAG solleva questioni etiche riguardanti l'origine e l'uso dei contenuti generati.</a:t>
            </a:r>
          </a:p>
          <a:p>
            <a:pPr lvl="1"/>
            <a:endParaRPr lang="it-IT" b="0" i="0" u="none" strike="noStrike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Bias nei dati:</a:t>
            </a:r>
          </a:p>
          <a:p>
            <a:pPr lvl="2"/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Se i dati di addestramento contengono bias, l'IAG può generare contenuti che riflettono tali bias.</a:t>
            </a:r>
          </a:p>
          <a:p>
            <a:pPr lvl="1"/>
            <a:endParaRPr lang="it-IT" b="0" i="0" u="none" strike="noStrike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Controllo creativo:</a:t>
            </a:r>
          </a:p>
          <a:p>
            <a:pPr lvl="2"/>
            <a:r>
              <a:rPr lang="it-IT" b="0" i="0" u="none" strike="noStrike">
                <a:solidFill>
                  <a:srgbClr val="374151"/>
                </a:solidFill>
                <a:effectLst/>
                <a:latin typeface="Söhne"/>
              </a:rPr>
              <a:t>L'IAG potrebbe avere difficoltà a produrre contenuti che soddisfino esattamente le aspettative umane.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861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B565CC-12CE-C267-D603-461A71AAC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r="9089" b="636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117BDF-9989-77D6-918B-E439AB70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it-IT" sz="2800" b="0" i="0" u="none" strike="noStrike">
                <a:effectLst/>
                <a:latin typeface="Söhne"/>
              </a:rPr>
              <a:t>Conclusioni</a:t>
            </a:r>
            <a:endParaRPr lang="it-IT" sz="280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DE252-906E-BB0A-DFCF-1A30719A3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499619" cy="3207258"/>
          </a:xfrm>
        </p:spPr>
        <p:txBody>
          <a:bodyPr anchor="t">
            <a:normAutofit/>
          </a:bodyPr>
          <a:lstStyle/>
          <a:p>
            <a:r>
              <a:rPr lang="it-IT" sz="2400" b="0" i="0" u="none" strike="noStrike" dirty="0">
                <a:effectLst/>
                <a:latin typeface="Söhne"/>
              </a:rPr>
              <a:t>L'Intelligenza Artificiale Generativa offre un'enorme potenzialità nella creazione di contenuti originali e innovativi.</a:t>
            </a:r>
          </a:p>
          <a:p>
            <a:endParaRPr lang="it-IT" sz="2400" dirty="0">
              <a:latin typeface="Söhne"/>
            </a:endParaRPr>
          </a:p>
          <a:p>
            <a:r>
              <a:rPr lang="it-IT" sz="2400" b="0" i="0" u="none" strike="noStrike" dirty="0">
                <a:effectLst/>
                <a:latin typeface="Söhne"/>
              </a:rPr>
              <a:t>Tuttavia, è importante considerare attentamente le sfide etiche e tecniche che possono sorgere nell'utilizzo di questa tecnologia in modo responsabile.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3344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Concetto di un cervello all'interno di una lampadina">
            <a:extLst>
              <a:ext uri="{FF2B5EF4-FFF2-40B4-BE49-F238E27FC236}">
                <a16:creationId xmlns:a16="http://schemas.microsoft.com/office/drawing/2014/main" id="{E3196FA5-4E05-2BBC-F9C1-314512BA4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602" b="1012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61DAFB7-0485-D932-4420-8020D605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Quali sono le potenzialità dell’Intelligenza Artificiale Generativa?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4AC377-7D8D-7C94-FF27-B6B6C5404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181" y="3514852"/>
            <a:ext cx="9795637" cy="17429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8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Creazione di contenuti innovativi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L'Intelligenza Artificiale Generativa offre la possibilità di creare contenuti originali e innovativi come immagini, testi, musica e video, stimolando la creatività e aprendo nuove vie espressive.</a:t>
            </a:r>
          </a:p>
          <a:p>
            <a:endParaRPr lang="it-IT" sz="220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artistico e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utilizzata per la progettazione di opere d'arte, grafiche, moda e design, consentendo ai creativi di sfruttare l'intelligenza artificiale come strumento di ispirazione e assistenza.</a:t>
            </a:r>
          </a:p>
        </p:txBody>
      </p:sp>
    </p:spTree>
    <p:extLst>
      <p:ext uri="{BB962C8B-B14F-4D97-AF65-F5344CB8AC3E}">
        <p14:creationId xmlns:p14="http://schemas.microsoft.com/office/powerpoint/2010/main" val="421380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 gioco e dell'intrattenimento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arricchire l'esperienza di gioco con la generazione di ambienti, personaggi e trame innovative, consentendo di esplorare mondi virtuali creati dall’IA.</a:t>
            </a:r>
          </a:p>
          <a:p>
            <a:pPr marL="0" indent="0">
              <a:buNone/>
            </a:pPr>
            <a:endParaRPr lang="it-IT" sz="2200" b="0" i="0" u="none" strike="noStrike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della salute e della medicina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impiegata nella scoperta di nuovi farmaci, nella generazione di modelli 3D per la pratica chirurgica virtuale e nell'elaborazione di immagini mediche, contribuendo a migliorare la diagnosi e il trattamento delle malattie.</a:t>
            </a:r>
          </a:p>
        </p:txBody>
      </p:sp>
    </p:spTree>
    <p:extLst>
      <p:ext uri="{BB962C8B-B14F-4D97-AF65-F5344CB8AC3E}">
        <p14:creationId xmlns:p14="http://schemas.microsoft.com/office/powerpoint/2010/main" val="412504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dell'assistenza alla creazione di contenuti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supportare gli autori nella scrittura di articoli, libri o sceneggiature, suggerendo idee, correggendo errori o generando testi di supporto.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dell'automazione e dell'ottimizzazione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utilizzata per automatizzare compiti ripetitivi, come la generazione automatica di report o la creazione di layout grafici, permettendo di risparmiare tempo e concentrarsi su attività di maggior valore.</a:t>
            </a:r>
          </a:p>
        </p:txBody>
      </p:sp>
    </p:spTree>
    <p:extLst>
      <p:ext uri="{BB962C8B-B14F-4D97-AF65-F5344CB8AC3E}">
        <p14:creationId xmlns:p14="http://schemas.microsoft.com/office/powerpoint/2010/main" val="20744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della traduzione e dell'interpretariato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aiutare nella traduzione automatica di testi e nella simulazione di conversazioni multilingue, aprendo opportunità di comunicazione e comprensione interculturale.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dell'assistenza agli insegnanti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supportare gli insegnanti nella preparazione di materiali didattici personalizzati, nella generazione di esercizi e nel monitoraggio dell'apprendimento degli studenti, migliorando l'efficienza e l'efficacia dell'insegnamento.</a:t>
            </a:r>
          </a:p>
        </p:txBody>
      </p:sp>
    </p:spTree>
    <p:extLst>
      <p:ext uri="{BB962C8B-B14F-4D97-AF65-F5344CB8AC3E}">
        <p14:creationId xmlns:p14="http://schemas.microsoft.com/office/powerpoint/2010/main" val="309260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della finanza e dell'analisi dei dati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utilizzata per analizzare grandi quantità di dati finanziari, prevedere tendenze di mercato e supportare la pianificazione finanziaria, fornendo una comprensione approfondita del settore finanziario.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 marketing e della pubblicità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aiutare nella creazione di contenuti pubblicitari personalizzati, nella generazione di slogan e nella pianificazione strategica delle campagne di marketing, offrendo una visione delle dinamiche del mondo del marketing.</a:t>
            </a:r>
          </a:p>
        </p:txBody>
      </p:sp>
    </p:spTree>
    <p:extLst>
      <p:ext uri="{BB962C8B-B14F-4D97-AF65-F5344CB8AC3E}">
        <p14:creationId xmlns:p14="http://schemas.microsoft.com/office/powerpoint/2010/main" val="66396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B2C8C9-420F-50CF-D356-08657B77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sz="8000" dirty="0"/>
              <a:t>Il </a:t>
            </a:r>
            <a:r>
              <a:rPr lang="en-US" sz="8000" dirty="0" err="1"/>
              <a:t>relatore</a:t>
            </a:r>
            <a:endParaRPr lang="en-US" sz="8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443CD38-333C-6DDA-A605-6A2034845C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706434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b="0" i="0" u="none" strike="noStrike">
                <a:effectLst/>
                <a:latin typeface="Söhne"/>
              </a:rPr>
              <a:t>Titolo: Settore della cybersecurity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0" i="0" u="none" strike="noStrike">
                <a:effectLst/>
                <a:latin typeface="Söhne"/>
              </a:rPr>
              <a:t>Descrizione: L'IA generativa può essere utilizzata per sviluppare sistemi di rilevamento delle minacce informatiche, la creazione di algoritmi di crittografia avanzati e la simulazione di attacchi per migliorare la sicurezza informatica, preparando gli addetti ai lavori per le sfide della cybersecurity.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0" i="0" u="none" strike="noStrike">
                <a:effectLst/>
                <a:latin typeface="Söhne"/>
              </a:rPr>
              <a:t>Titolo: Settore dell'automazione industriale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0" i="0" u="none" strike="noStrike">
                <a:effectLst/>
                <a:latin typeface="Söhne"/>
              </a:rPr>
              <a:t>Descrizione: L'IA generativa può essere impiegata per ottimizzare i processi di produzione, il monitoraggio delle macchine e la gestione dei dati nella produzione industriale, offrendo un'anteprima delle tecnologie emergenti nel campo dell'automazione.</a:t>
            </a:r>
          </a:p>
        </p:txBody>
      </p:sp>
    </p:spTree>
    <p:extLst>
      <p:ext uri="{BB962C8B-B14F-4D97-AF65-F5344CB8AC3E}">
        <p14:creationId xmlns:p14="http://schemas.microsoft.com/office/powerpoint/2010/main" val="289831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dell'assistenza sanitaria e del benessere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utilizzata per sviluppare applicazioni e dispositivi intelligenti per il monitoraggio della salute, la diagnosi precoce di malattie e la promozione del benessere fisico e mentale, aprendo nuove possibilità nel campo della medicina preventiva.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della robotica e dell'automazione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applicata nella progettazione e nello sviluppo di robot autonomi, robotica collaborativa e sistemi di automazione avanzati, fornendo l'opportunità di esplorare la robotica come campo di studio e lavoro.</a:t>
            </a:r>
          </a:p>
        </p:txBody>
      </p:sp>
    </p:spTree>
    <p:extLst>
      <p:ext uri="{BB962C8B-B14F-4D97-AF65-F5344CB8AC3E}">
        <p14:creationId xmlns:p14="http://schemas.microsoft.com/office/powerpoint/2010/main" val="21415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della mobilità e dei veicoli autonomi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è fondamentale nello sviluppo di veicoli autonomi, migliorando la sicurezza stradale, l'efficienza dei trasporti e aprendo nuove prospettive nel campo della mobilità intelligente.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dell'assistenza agli anziani e alle persone con disabilità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utilizzata per sviluppare soluzioni innovative per l'assistenza agli anziani e alle persone con disabilità, come robot compagni, dispositivi di supporto alla mobilità e sistemi di monitoraggio assistito.</a:t>
            </a:r>
          </a:p>
        </p:txBody>
      </p:sp>
    </p:spTree>
    <p:extLst>
      <p:ext uri="{BB962C8B-B14F-4D97-AF65-F5344CB8AC3E}">
        <p14:creationId xmlns:p14="http://schemas.microsoft.com/office/powerpoint/2010/main" val="3499603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87A76D-F288-12B5-3620-2E523112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Applicazioni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86B83E-F5D9-6401-FA00-B01BC729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dell'agricoltura e dell'ambiente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impiegata per migliorare l'efficienza e la sostenibilità nell'agricoltura, consentendo la gestione ottimizzata delle risorse, la previsione delle condizioni ambientali e la protezione degli ecosistemi.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Titolo: Settore della gestione delle risorse e dell'ottimizzazione delle operazioni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0" i="0" u="none" strike="noStrike">
                <a:effectLst/>
                <a:latin typeface="Söhne"/>
              </a:rPr>
              <a:t>Descrizione: L'IA generativa può essere utilizzata per ottimizzare le operazioni aziendali, come la gestione della catena di approvvigionamento, la pianificazione delle risorse umane e la riduzione degli sprechi, fornendo una comprensione dei processi aziendali efficienti.</a:t>
            </a:r>
          </a:p>
        </p:txBody>
      </p:sp>
    </p:spTree>
    <p:extLst>
      <p:ext uri="{BB962C8B-B14F-4D97-AF65-F5344CB8AC3E}">
        <p14:creationId xmlns:p14="http://schemas.microsoft.com/office/powerpoint/2010/main" val="4066676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BC754F9-583D-35F7-1F60-A84A83EC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rischi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dell’Intelligenza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Artificiale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Generativa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639248-D2DA-67E9-C5FC-FA87D739B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Graphic 8" descr="Avviso">
            <a:extLst>
              <a:ext uri="{FF2B5EF4-FFF2-40B4-BE49-F238E27FC236}">
                <a16:creationId xmlns:a16="http://schemas.microsoft.com/office/drawing/2014/main" id="{117A6B33-9DCB-EAAA-0EFE-E16CA871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610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D1BEC04-AD9C-78D3-3B27-A2300E1A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b="0" i="0" u="none" strike="noStrike" err="1">
                <a:effectLst/>
                <a:latin typeface="Söhne"/>
              </a:rPr>
              <a:t>Bias</a:t>
            </a:r>
            <a:r>
              <a:rPr lang="it-IT" b="0" i="0" u="none" strike="noStrike">
                <a:effectLst/>
                <a:latin typeface="Söhne"/>
              </a:rPr>
              <a:t> nei dati e nei risultati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91B8ED2-53D1-8EC6-295B-E74933E0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endParaRPr lang="it-IT" sz="2000" b="0" i="0" u="none" strike="noStrike" dirty="0">
              <a:effectLst/>
              <a:latin typeface="Söhne"/>
            </a:endParaRPr>
          </a:p>
          <a:p>
            <a:endParaRPr lang="it-IT" sz="2000" dirty="0">
              <a:latin typeface="Söhne"/>
            </a:endParaRPr>
          </a:p>
          <a:p>
            <a:r>
              <a:rPr lang="it-IT" b="0" i="0" u="none" strike="noStrike" dirty="0">
                <a:effectLst/>
                <a:latin typeface="Söhne"/>
              </a:rPr>
              <a:t>L'IA generativa può riflettere i pregiudizi presenti nei dati di addestramento, portando a risultati generati con </a:t>
            </a:r>
            <a:r>
              <a:rPr lang="it-IT" b="0" i="0" u="none" strike="noStrike" dirty="0" err="1">
                <a:effectLst/>
                <a:latin typeface="Söhne"/>
              </a:rPr>
              <a:t>bias</a:t>
            </a:r>
            <a:r>
              <a:rPr lang="it-IT" b="0" i="0" u="none" strike="noStrike" dirty="0">
                <a:effectLst/>
                <a:latin typeface="Söhne"/>
              </a:rPr>
              <a:t> di genere, razziali o culturali, che possono perpetuare disuguaglianze e discriminazioni.</a:t>
            </a:r>
            <a:endParaRPr lang="it-IT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439C35-12C0-6ECD-95D5-716199CE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8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7787CE6-4595-3656-9EAE-9325F99D9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9" r="9089" b="438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B9D9C1-F92A-7C77-5C60-5ADB48E7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539375" cy="1124712"/>
          </a:xfrm>
        </p:spPr>
        <p:txBody>
          <a:bodyPr anchor="b">
            <a:normAutofit/>
          </a:bodyPr>
          <a:lstStyle/>
          <a:p>
            <a:r>
              <a:rPr lang="it-IT" sz="2800" b="0" i="0" u="none" strike="noStrike" dirty="0">
                <a:effectLst/>
                <a:latin typeface="Söhne"/>
              </a:rPr>
              <a:t>Creazione di contenuti falsi o manipolati</a:t>
            </a:r>
            <a:endParaRPr lang="it-IT" sz="2800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DDB77-F348-4018-E9A1-4BDFACA08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39376" cy="3382054"/>
          </a:xfrm>
        </p:spPr>
        <p:txBody>
          <a:bodyPr anchor="t">
            <a:normAutofit/>
          </a:bodyPr>
          <a:lstStyle/>
          <a:p>
            <a:r>
              <a:rPr lang="it-IT" b="0" i="0" u="none" strike="noStrike" dirty="0">
                <a:effectLst/>
                <a:latin typeface="Söhne"/>
              </a:rPr>
              <a:t>L'IA generativa può essere utilizzata per generare contenuti falsi o manipolati, come immagini, video o notizie, che possono essere diffusi come informazioni veritiere, mettendo in pericolo la fiducia e l'integrità delle informazioni.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13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6F1ADF-6098-C8A0-A2E5-CD155874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it-IT" sz="4300" b="0" i="0" u="none" strike="noStrike">
                <a:effectLst/>
                <a:latin typeface="Söhne"/>
              </a:rPr>
              <a:t>Minaccia alla privacy e alla sicurezza</a:t>
            </a:r>
            <a:endParaRPr lang="it-IT" sz="4300"/>
          </a:p>
        </p:txBody>
      </p:sp>
      <p:sp>
        <p:nvSpPr>
          <p:cNvPr id="9225" name="Oval 92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magine che contiene testo, lucchetto/serratura&#10;&#10;Descrizione generata automaticamente">
            <a:extLst>
              <a:ext uri="{FF2B5EF4-FFF2-40B4-BE49-F238E27FC236}">
                <a16:creationId xmlns:a16="http://schemas.microsoft.com/office/drawing/2014/main" id="{CF7DD444-563A-CF1A-A6AE-AB1EA1108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2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C1968-9DDD-46F5-D70D-41B3CA3C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it-IT" sz="24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L'IA generativa può essere utilizzata per violare la privacy delle persone attraverso la generazione di immagini o video falsi che possono essere utilizzati per scopi fraudolenti, diffamatori o di stalking.</a:t>
            </a:r>
            <a:endParaRPr lang="it-IT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923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23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55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0E6A707-453F-7204-619D-E1FF4D1E1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8EB275-23E9-DDEB-F442-5E29DA4C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877844" cy="1124712"/>
          </a:xfrm>
        </p:spPr>
        <p:txBody>
          <a:bodyPr anchor="b">
            <a:normAutofit/>
          </a:bodyPr>
          <a:lstStyle/>
          <a:p>
            <a:r>
              <a:rPr lang="it-IT" sz="3600" b="0" i="0" u="none" strike="noStrike" dirty="0">
                <a:effectLst/>
                <a:latin typeface="Söhne"/>
              </a:rPr>
              <a:t>Impatto sull'occupazione e l'economia</a:t>
            </a:r>
            <a:endParaRPr lang="it-IT" sz="3600" dirty="0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336112-480F-5795-14E6-0F1BD04B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877845" cy="3407630"/>
          </a:xfrm>
        </p:spPr>
        <p:txBody>
          <a:bodyPr anchor="t">
            <a:normAutofit/>
          </a:bodyPr>
          <a:lstStyle/>
          <a:p>
            <a:endParaRPr lang="it-IT" b="0" i="0" u="none" strike="noStrike" dirty="0">
              <a:effectLst/>
              <a:latin typeface="Söhne"/>
            </a:endParaRPr>
          </a:p>
          <a:p>
            <a:r>
              <a:rPr lang="it-IT" b="0" i="0" u="none" strike="noStrike" dirty="0">
                <a:effectLst/>
                <a:latin typeface="Söhne"/>
              </a:rPr>
              <a:t>L'automazione fornita dall'IA generativa può portare alla sostituzione di alcuni lavori umani, con conseguenze sull'occupazione e sulla stabilità economica per alcune categorie di lavoratori.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0176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78442B-D443-869B-E58D-D2B72804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600" b="0" i="0" u="none" strike="noStrike">
                <a:solidFill>
                  <a:schemeClr val="tx2"/>
                </a:solidFill>
                <a:effectLst/>
                <a:latin typeface="Söhne"/>
              </a:rPr>
              <a:t>Manipolazione dell'opinione pubblica</a:t>
            </a:r>
            <a:endParaRPr lang="it-IT" sz="3600">
              <a:solidFill>
                <a:schemeClr val="tx2"/>
              </a:solidFill>
            </a:endParaRPr>
          </a:p>
        </p:txBody>
      </p:sp>
      <p:pic>
        <p:nvPicPr>
          <p:cNvPr id="11266" name="Picture 2" descr="Immagine che contiene giocattolo, cartone animato, vestiti, burattino&#10;&#10;Descrizione generata automaticamente">
            <a:extLst>
              <a:ext uri="{FF2B5EF4-FFF2-40B4-BE49-F238E27FC236}">
                <a16:creationId xmlns:a16="http://schemas.microsoft.com/office/drawing/2014/main" id="{E08CCBA3-774B-A399-92F6-E5D5B3DC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51" y="1793846"/>
            <a:ext cx="3620021" cy="36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0E74-98A3-2ACA-0ED9-F40909D9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it-IT" sz="2400" b="0" i="0" u="none" strike="noStrike" dirty="0">
                <a:solidFill>
                  <a:schemeClr val="tx2"/>
                </a:solidFill>
                <a:effectLst/>
                <a:latin typeface="Söhne"/>
              </a:rPr>
              <a:t>L'IA generativa può essere utilizzata per influenzare l'opinione pubblica attraverso la generazione di contenuti persuasivi o manipolativi, come commenti, recensioni o post sui social media, compromettendo la libertà di pensiero e la democrazia.</a:t>
            </a:r>
            <a:endParaRPr lang="it-IT" sz="2400" dirty="0">
              <a:solidFill>
                <a:schemeClr val="tx2"/>
              </a:solidFill>
            </a:endParaRPr>
          </a:p>
        </p:txBody>
      </p:sp>
      <p:grpSp>
        <p:nvGrpSpPr>
          <p:cNvPr id="11275" name="Group 1127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1276" name="Freeform: Shape 1127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7" name="Freeform: Shape 1127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8" name="Freeform: Shape 1127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488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1DAFB7-0485-D932-4420-8020D605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Che cos’è </a:t>
            </a:r>
            <a:r>
              <a:rPr lang="it-IT" sz="4000" dirty="0">
                <a:solidFill>
                  <a:schemeClr val="tx2"/>
                </a:solidFill>
              </a:rPr>
              <a:t>l’Intelligenza Artificiale Generativa</a:t>
            </a:r>
            <a:r>
              <a:rPr lang="it-IT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DF56E4E-EADB-8C2E-4F33-6B0C02DE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Graphic 11" descr="Robot">
            <a:extLst>
              <a:ext uri="{FF2B5EF4-FFF2-40B4-BE49-F238E27FC236}">
                <a16:creationId xmlns:a16="http://schemas.microsoft.com/office/drawing/2014/main" id="{AEB8A081-0E56-7CD1-1EEF-5E8108C4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0432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4DE14D-FEC0-EF68-959C-4B81D8F1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b="0" i="0" u="none" strike="noStrike">
                <a:effectLst/>
                <a:latin typeface="Söhne"/>
              </a:rPr>
              <a:t>Controllo e responsabilità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CB75DD-DC4D-BD67-52FA-BFEA5EF6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endParaRPr lang="it-IT" b="0" i="0" u="none" strike="noStrike" dirty="0">
              <a:effectLst/>
              <a:latin typeface="Söhne"/>
            </a:endParaRPr>
          </a:p>
          <a:p>
            <a:r>
              <a:rPr lang="it-IT" b="0" i="0" u="none" strike="noStrike" dirty="0">
                <a:effectLst/>
                <a:latin typeface="Söhne"/>
              </a:rPr>
              <a:t>L'IA generativa potrebbe sfuggire al controllo umano, portando a risultati imprevisti o indesiderati. Inoltre, la responsabilità legale e etica nell'uso dell'IA generativa può essere complessa e sfidante da affrontare.</a:t>
            </a:r>
            <a:endParaRPr lang="it-IT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B01A26C-B588-1941-DB0F-5B95FED83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79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E286C5-123D-3C35-3F1F-C24B374A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it-IT" sz="4100" b="0" i="0" u="none" strike="noStrike">
                <a:effectLst/>
                <a:latin typeface="Söhne"/>
              </a:rPr>
              <a:t>Sovrapproduzione di contenuti</a:t>
            </a:r>
            <a:endParaRPr lang="it-IT" sz="4100"/>
          </a:p>
        </p:txBody>
      </p:sp>
      <p:pic>
        <p:nvPicPr>
          <p:cNvPr id="13314" name="Picture 2" descr="a portrait of an anthropomorphic cat ninja eating sushi, ninja outfit, standing in a restaurant, cute and adorable, dnd character art portrait, well rendered fantasy, cinematic lighting">
            <a:extLst>
              <a:ext uri="{FF2B5EF4-FFF2-40B4-BE49-F238E27FC236}">
                <a16:creationId xmlns:a16="http://schemas.microsoft.com/office/drawing/2014/main" id="{4026903B-5C0D-56CA-B7E0-D70AFDDED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026B4-73BB-F112-C22F-8FA4A9DF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it-IT" sz="2000" b="0" i="0" u="none" strike="noStrike">
                <a:effectLst/>
                <a:latin typeface="Söhne"/>
              </a:rPr>
              <a:t>L'IA generativa può contribuire a una sovrabbondanza di contenuti generati automaticamente, saturando l'ambiente digitale e rendendo difficile per gli utenti distinguere tra contenuti autentici e generati artificialmente.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399247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1752B6-CD36-FF00-3FA1-C8B0CB54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0" i="0" u="none" strike="noStrike">
                <a:effectLst/>
                <a:latin typeface="Söhne"/>
              </a:rPr>
              <a:t>Controllo dell'IA generativa da parte di entità malintenzionate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39CC41-FF1F-83BD-01C3-9FE5B6CA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endParaRPr lang="it-IT" sz="2400" b="0" i="0" u="none" strike="noStrike" dirty="0">
              <a:effectLst/>
              <a:latin typeface="Söhne"/>
            </a:endParaRPr>
          </a:p>
          <a:p>
            <a:endParaRPr lang="it-IT" sz="2400" dirty="0">
              <a:latin typeface="Söhne"/>
            </a:endParaRPr>
          </a:p>
          <a:p>
            <a:r>
              <a:rPr lang="it-IT" sz="2400" b="0" i="0" u="none" strike="noStrike" dirty="0">
                <a:effectLst/>
                <a:latin typeface="Söhne"/>
              </a:rPr>
              <a:t>L'IA generativa potrebbe essere utilizzata da attori malevoli per scopi dannosi, come la creazione di disinformazione, la manipolazione delle elezioni o l'attuazione di attacchi cibernetici sofisticati.</a:t>
            </a:r>
            <a:endParaRPr lang="it-IT" sz="2400" dirty="0"/>
          </a:p>
        </p:txBody>
      </p:sp>
      <p:pic>
        <p:nvPicPr>
          <p:cNvPr id="14338" name="Picture 2" descr="evil lord, like joker">
            <a:extLst>
              <a:ext uri="{FF2B5EF4-FFF2-40B4-BE49-F238E27FC236}">
                <a16:creationId xmlns:a16="http://schemas.microsoft.com/office/drawing/2014/main" id="{213DA7FD-447C-FAE6-2B3D-55835E92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1" r="3" b="4956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93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D55DE-7D7C-49CC-8D91-E1368412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risponde l’Europa alla criticità?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73F52-6EEB-101B-346C-1E4E1C858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Con l’AI Act!</a:t>
            </a:r>
          </a:p>
          <a:p>
            <a:pPr lvl="1"/>
            <a:r>
              <a:rPr lang="it-IT" dirty="0">
                <a:hlinkClick r:id="rId2"/>
              </a:rPr>
              <a:t>https://artificialintelligenceact.eu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L'AI Act è una proposta di legge europea sull'intelligenza artificiale, la prima legge sull’IA emanata da un importante ente normativo.</a:t>
            </a:r>
          </a:p>
        </p:txBody>
      </p:sp>
    </p:spTree>
    <p:extLst>
      <p:ext uri="{BB962C8B-B14F-4D97-AF65-F5344CB8AC3E}">
        <p14:creationId xmlns:p14="http://schemas.microsoft.com/office/powerpoint/2010/main" val="508006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D55DE-7D7C-49CC-8D91-E1368412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risponde l’Europa alla criticità?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73F52-6EEB-101B-346C-1E4E1C858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legge assegna le applicazioni dell'IA a tre categorie di rischio.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Sono vietate le applicazioni e i sistemi che creano un rischio inaccettabile</a:t>
            </a:r>
          </a:p>
          <a:p>
            <a:pPr lvl="1"/>
            <a:r>
              <a:rPr lang="it-IT" dirty="0"/>
              <a:t>Esempio: il social scoring gestito dal governo, come quello utilizzato in Cina.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 applicazioni ad alto rischio sono soggette a specifici requisiti legali.</a:t>
            </a:r>
          </a:p>
          <a:p>
            <a:pPr lvl="1"/>
            <a:r>
              <a:rPr lang="it-IT" dirty="0"/>
              <a:t>Esempio: strumenti di scansione dei CV che classifica i candidati a un posto di lavoro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 applicazioni non esplicitamente vietate o elencate come ad alto rischio sono in gran parte non regolamentate.</a:t>
            </a:r>
          </a:p>
        </p:txBody>
      </p:sp>
    </p:spTree>
    <p:extLst>
      <p:ext uri="{BB962C8B-B14F-4D97-AF65-F5344CB8AC3E}">
        <p14:creationId xmlns:p14="http://schemas.microsoft.com/office/powerpoint/2010/main" val="319132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35A04-C1BC-08E4-6888-9DAF80A40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" r="2538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9FAA43DA-7E50-80C8-2378-B758D4EC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realizza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un’Intelligenza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Artificiale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Generativa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0FED03-050E-5341-4B33-D17F64E0B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15" y="5676901"/>
            <a:ext cx="3306089" cy="66580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14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BE0D2D-A2A7-DF24-9A7C-FA3A5F1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Primo passo: La raccolta dati</a:t>
            </a:r>
          </a:p>
        </p:txBody>
      </p:sp>
      <p:sp>
        <p:nvSpPr>
          <p:cNvPr id="1536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3AD7E-2E4C-DF9E-7505-D723095E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t-IT" sz="2000" b="0" i="0" u="none" strike="noStrike">
                <a:effectLst/>
                <a:latin typeface="Söhne"/>
              </a:rPr>
              <a:t>Per addestrare un'IA generativa, è necessario raccogliere un ampio insieme di dati di addestramento.</a:t>
            </a:r>
          </a:p>
          <a:p>
            <a:endParaRPr lang="it-IT" sz="2000">
              <a:latin typeface="Söhne"/>
            </a:endParaRPr>
          </a:p>
          <a:p>
            <a:r>
              <a:rPr lang="it-IT" sz="2000" b="0" i="0" u="none" strike="noStrike">
                <a:effectLst/>
                <a:latin typeface="Söhne"/>
              </a:rPr>
              <a:t>Questi dati possono essere testi, immagini, suoni o una combinazione di diversi tipi di dati, a seconda dell'applicazione specifica.</a:t>
            </a:r>
            <a:endParaRPr lang="it-IT" sz="2000"/>
          </a:p>
        </p:txBody>
      </p:sp>
      <p:pic>
        <p:nvPicPr>
          <p:cNvPr id="15362" name="Picture 2" descr="Concetti Per Processo Creativo Big Data Dati Tunnel Filtro Di Analisi -  Immagini vettoriali stock e altre immagini di Collezione - iStock">
            <a:extLst>
              <a:ext uri="{FF2B5EF4-FFF2-40B4-BE49-F238E27FC236}">
                <a16:creationId xmlns:a16="http://schemas.microsoft.com/office/drawing/2014/main" id="{BBD07C37-71F2-D30E-8579-6B1E44CF4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3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4BBF182-F88E-4160-9D7C-A47A76132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EEFBA4-D9EA-BE88-CB8A-9ED79546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19764"/>
            <a:ext cx="5068315" cy="2088682"/>
          </a:xfrm>
        </p:spPr>
        <p:txBody>
          <a:bodyPr anchor="b">
            <a:normAutofit/>
          </a:bodyPr>
          <a:lstStyle/>
          <a:p>
            <a:r>
              <a:rPr lang="it-IT" sz="4800"/>
              <a:t>Secondo passo: Preparazione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CCABA7-3075-5E1F-3AE9-E99514DC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595" y="519763"/>
            <a:ext cx="5411525" cy="2088682"/>
          </a:xfrm>
        </p:spPr>
        <p:txBody>
          <a:bodyPr anchor="b">
            <a:normAutofit/>
          </a:bodyPr>
          <a:lstStyle/>
          <a:p>
            <a:r>
              <a:rPr lang="it-IT" sz="1800" b="0" i="0" u="none" strike="noStrike">
                <a:effectLst/>
                <a:latin typeface="Söhne"/>
              </a:rPr>
              <a:t>I dati raccolti devono essere elaborati e preparati per l'addestramento dell'IA generativa.</a:t>
            </a:r>
          </a:p>
          <a:p>
            <a:endParaRPr lang="it-IT" sz="1800">
              <a:latin typeface="Söhne"/>
            </a:endParaRPr>
          </a:p>
          <a:p>
            <a:r>
              <a:rPr lang="it-IT" sz="1800" b="0" i="0" u="none" strike="noStrike">
                <a:effectLst/>
                <a:latin typeface="Söhne"/>
              </a:rPr>
              <a:t>Ciò può includere la pulizia dei dati, l'etichettatura, la normalizzazione e la creazione di un set di dati coerente e strutturato.</a:t>
            </a:r>
            <a:endParaRPr lang="it-IT" sz="1800"/>
          </a:p>
        </p:txBody>
      </p:sp>
      <p:pic>
        <p:nvPicPr>
          <p:cNvPr id="7" name="Immagine 6" descr="Immagine che contiene testo, Carattere, linea, diagramma&#10;&#10;Descrizione generata automaticamente">
            <a:extLst>
              <a:ext uri="{FF2B5EF4-FFF2-40B4-BE49-F238E27FC236}">
                <a16:creationId xmlns:a16="http://schemas.microsoft.com/office/drawing/2014/main" id="{C939B1A2-82FB-9C4D-1518-9770B0D7B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50"/>
          <a:stretch/>
        </p:blipFill>
        <p:spPr>
          <a:xfrm>
            <a:off x="1781595" y="3007894"/>
            <a:ext cx="9270646" cy="3110105"/>
          </a:xfrm>
          <a:prstGeom prst="rect">
            <a:avLst/>
          </a:prstGeom>
        </p:spPr>
      </p:pic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BA0504EE-683F-4FE2-A169-83C71FAA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80A61CFF-0E76-478B-B02B-73692D89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7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4E3916-E47B-5A89-226D-9E44EBDF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it-IT" sz="3900"/>
              <a:t>Terzo passo: Scelta dell'architettura del modello</a:t>
            </a:r>
          </a:p>
        </p:txBody>
      </p:sp>
      <p:cxnSp>
        <p:nvCxnSpPr>
          <p:cNvPr id="16393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76CF4F-12AB-14EA-F5EE-C1F96476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endParaRPr lang="it-IT" sz="2000" b="0" i="0" u="none" strike="noStrike" dirty="0">
              <a:solidFill>
                <a:schemeClr val="tx1">
                  <a:alpha val="80000"/>
                </a:schemeClr>
              </a:solidFill>
              <a:effectLst/>
              <a:latin typeface="Söhne"/>
            </a:endParaRPr>
          </a:p>
          <a:p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L'architettura del modello dell'IA generativa determina come l'IA apprenderà dai dati di addestramento e genererà nuovi output. </a:t>
            </a:r>
          </a:p>
          <a:p>
            <a:endParaRPr lang="it-IT" sz="2000" dirty="0">
              <a:solidFill>
                <a:schemeClr val="tx1">
                  <a:alpha val="80000"/>
                </a:schemeClr>
              </a:solidFill>
              <a:latin typeface="Söhne"/>
            </a:endParaRPr>
          </a:p>
          <a:p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Alcune popolari architetture per l'IA generativa includono i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Variational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Autoencoders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 (VAE), le Generative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Neural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 Networks(GAN), i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Diffusion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 Models, le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Recurrent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Neural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 Networks (RNN) ed i Transformers.</a:t>
            </a:r>
            <a:endParaRPr lang="it-IT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6386" name="Picture 2" descr="ai model">
            <a:extLst>
              <a:ext uri="{FF2B5EF4-FFF2-40B4-BE49-F238E27FC236}">
                <a16:creationId xmlns:a16="http://schemas.microsoft.com/office/drawing/2014/main" id="{58B22210-2130-87B4-3746-39E024DFE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97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15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CDBF2F9D-983F-4E90-827D-5A23216D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C9F58B-C9DC-DA77-89ED-640B2F9E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7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it-IT" sz="5000"/>
              <a:t>Quarto passo: Addestramento del modello</a:t>
            </a:r>
          </a:p>
        </p:txBody>
      </p:sp>
      <p:sp>
        <p:nvSpPr>
          <p:cNvPr id="174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2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7410" name="Picture 2" descr="gym training">
            <a:extLst>
              <a:ext uri="{FF2B5EF4-FFF2-40B4-BE49-F238E27FC236}">
                <a16:creationId xmlns:a16="http://schemas.microsoft.com/office/drawing/2014/main" id="{8A5303E1-F7CB-A20A-F81D-496306B21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838200" y="1829682"/>
            <a:ext cx="4302904" cy="4302904"/>
          </a:xfrm>
          <a:custGeom>
            <a:avLst/>
            <a:gdLst/>
            <a:ahLst/>
            <a:cxnLst/>
            <a:rect l="l" t="t" r="r" b="b"/>
            <a:pathLst>
              <a:path w="2242226" h="2242226">
                <a:moveTo>
                  <a:pt x="1121113" y="0"/>
                </a:moveTo>
                <a:cubicBezTo>
                  <a:pt x="1740287" y="0"/>
                  <a:pt x="2242226" y="501939"/>
                  <a:pt x="2242226" y="1121113"/>
                </a:cubicBezTo>
                <a:cubicBezTo>
                  <a:pt x="2242226" y="1740287"/>
                  <a:pt x="1740287" y="2242226"/>
                  <a:pt x="1121113" y="2242226"/>
                </a:cubicBezTo>
                <a:cubicBezTo>
                  <a:pt x="501939" y="2242226"/>
                  <a:pt x="0" y="1740287"/>
                  <a:pt x="0" y="1121113"/>
                </a:cubicBezTo>
                <a:cubicBezTo>
                  <a:pt x="0" y="501939"/>
                  <a:pt x="501939" y="0"/>
                  <a:pt x="11211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DBF8F-7F11-3778-3CFA-AA941451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7" y="3175552"/>
            <a:ext cx="5366041" cy="2809114"/>
          </a:xfrm>
        </p:spPr>
        <p:txBody>
          <a:bodyPr anchor="t">
            <a:normAutofit/>
          </a:bodyPr>
          <a:lstStyle/>
          <a:p>
            <a:r>
              <a:rPr lang="it-IT" sz="1900" b="0" i="0" u="none" strike="noStrike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Utilizzando i dati di addestramento preparati e l'architettura del modello scelta, si procede all'addestramento dell'IA generativa. </a:t>
            </a:r>
          </a:p>
          <a:p>
            <a:endParaRPr lang="it-IT" sz="1900">
              <a:solidFill>
                <a:schemeClr val="tx1">
                  <a:alpha val="80000"/>
                </a:schemeClr>
              </a:solidFill>
              <a:latin typeface="Söhne"/>
            </a:endParaRPr>
          </a:p>
          <a:p>
            <a:r>
              <a:rPr lang="it-IT" sz="1900" b="0" i="0" u="none" strike="noStrike">
                <a:solidFill>
                  <a:schemeClr val="tx1">
                    <a:alpha val="80000"/>
                  </a:schemeClr>
                </a:solidFill>
                <a:effectLst/>
                <a:latin typeface="Söhne"/>
              </a:rPr>
              <a:t>Questo processo implica l'ottimizzazione dei parametri del modello attraverso l'utilizzo di algoritmi di apprendimento automatico, al fine di massimizzare la sua capacità di generare output desiderati.</a:t>
            </a:r>
            <a:endParaRPr lang="it-IT" sz="19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4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6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B921E24-8A93-B03A-585F-FF23E223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i="0" u="none" strike="noStrike" dirty="0">
                <a:solidFill>
                  <a:srgbClr val="374151"/>
                </a:solidFill>
                <a:effectLst/>
                <a:latin typeface="Söhne"/>
              </a:rPr>
              <a:t>Intelligenza Artificiale Generativa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A4D9345-D521-256F-9D47-186AEFCF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it-IT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t-IT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t-IT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374151"/>
                </a:solidFill>
                <a:effectLst/>
                <a:latin typeface="Söhne"/>
              </a:rPr>
              <a:t>Esploriamo il mondo dell'IA che può creare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3562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Top 3 ways to use Stats to Improve your Support Program - Crisis Support  Solutions">
            <a:extLst>
              <a:ext uri="{FF2B5EF4-FFF2-40B4-BE49-F238E27FC236}">
                <a16:creationId xmlns:a16="http://schemas.microsoft.com/office/drawing/2014/main" id="{ABDB65E4-A896-82BE-72E8-52715FDC9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4" b="133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B51EF8-5195-C535-09F5-B5FD94DE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665810" cy="1124712"/>
          </a:xfrm>
        </p:spPr>
        <p:txBody>
          <a:bodyPr anchor="b">
            <a:normAutofit/>
          </a:bodyPr>
          <a:lstStyle/>
          <a:p>
            <a:r>
              <a:rPr lang="it-IT" sz="3600" dirty="0"/>
              <a:t>Quinto passo: Valutazione e ottimizzazione</a:t>
            </a:r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A3006A-C4B6-5292-EAFF-243071B5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665810" cy="3787836"/>
          </a:xfrm>
        </p:spPr>
        <p:txBody>
          <a:bodyPr anchor="t">
            <a:normAutofit fontScale="92500" lnSpcReduction="10000"/>
          </a:bodyPr>
          <a:lstStyle/>
          <a:p>
            <a:r>
              <a:rPr lang="it-IT" sz="2400" b="0" i="0" u="none" strike="noStrike" dirty="0">
                <a:effectLst/>
                <a:latin typeface="Söhne"/>
              </a:rPr>
              <a:t>Dopo l'addestramento, è importante valutare le prestazioni dell'IA generativa.</a:t>
            </a:r>
          </a:p>
          <a:p>
            <a:endParaRPr lang="it-IT" sz="2400" dirty="0">
              <a:latin typeface="Söhne"/>
            </a:endParaRPr>
          </a:p>
          <a:p>
            <a:r>
              <a:rPr lang="it-IT" sz="2400" b="0" i="0" u="none" strike="noStrike" dirty="0">
                <a:effectLst/>
                <a:latin typeface="Söhne"/>
              </a:rPr>
              <a:t>Ciò può comportare l'utilizzo di metriche di valutazione, test di coerenza o coinvolgimento di esperti umani per valutare la qualità delle generazioni dell’IA.</a:t>
            </a:r>
          </a:p>
          <a:p>
            <a:endParaRPr lang="it-IT" sz="2400" dirty="0">
              <a:latin typeface="Söhne"/>
            </a:endParaRPr>
          </a:p>
          <a:p>
            <a:r>
              <a:rPr lang="it-IT" sz="2400" b="0" i="0" u="none" strike="noStrike" dirty="0">
                <a:effectLst/>
                <a:latin typeface="Söhne"/>
              </a:rPr>
              <a:t>Sulla base dei risultati della valutazione, è possibile apportare modifiche al modello e all'addestramento per ottimizzare le prestazioni.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0709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4" descr="Mobile App Development Process - Step 6 Deployment and Launch">
            <a:extLst>
              <a:ext uri="{FF2B5EF4-FFF2-40B4-BE49-F238E27FC236}">
                <a16:creationId xmlns:a16="http://schemas.microsoft.com/office/drawing/2014/main" id="{8F519FC5-2B13-58D4-49E4-21AD33BBB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r="1" b="8571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7" name="Group 19466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9468" name="Freeform: Shape 19467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69" name="Freeform: Shape 19468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70" name="Freeform: Shape 19469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9471" name="Freeform: Shape 19470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0A63D72-412C-696C-AD76-948D33DC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909381"/>
            <a:ext cx="5021782" cy="278296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Ultimo passo: Implementazione e deployment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E2CF76-724E-0171-AEF0-F9BEE49C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9" y="3909391"/>
            <a:ext cx="6466756" cy="2948599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Una volta addestrata e valutata, l'IA generativa può essere implementata in un'applicazione o un sistema per generare output in tempo reale.</a:t>
            </a:r>
          </a:p>
          <a:p>
            <a:endParaRPr lang="it-IT" sz="2000" dirty="0">
              <a:solidFill>
                <a:schemeClr val="tx2"/>
              </a:solidFill>
            </a:endParaRPr>
          </a:p>
          <a:p>
            <a:r>
              <a:rPr lang="it-IT" sz="2000" dirty="0">
                <a:solidFill>
                  <a:schemeClr val="tx2"/>
                </a:solidFill>
              </a:rPr>
              <a:t>Questo potrebbe coinvolgere l'integrazione dell'IA generativa in un'interfaccia utente, un'applicazione web o un sistema automatizzato.</a:t>
            </a:r>
          </a:p>
        </p:txBody>
      </p:sp>
    </p:spTree>
    <p:extLst>
      <p:ext uri="{BB962C8B-B14F-4D97-AF65-F5344CB8AC3E}">
        <p14:creationId xmlns:p14="http://schemas.microsoft.com/office/powerpoint/2010/main" val="2964324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Your Coding Journey Starts with Python | Entrepreneur">
            <a:extLst>
              <a:ext uri="{FF2B5EF4-FFF2-40B4-BE49-F238E27FC236}">
                <a16:creationId xmlns:a16="http://schemas.microsoft.com/office/drawing/2014/main" id="{7BB94ED0-AD43-1A76-15E2-79379A100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A362258-9109-E8F8-930D-70DA274B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Dettagli implementativi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1E547B-86DC-67F5-8FA4-890F65B01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73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5" name="Rectangle 21514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517" name="Rectangle 215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1C3D12A-9812-65CA-A4D9-985D3061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Neural Networks</a:t>
            </a:r>
          </a:p>
        </p:txBody>
      </p:sp>
      <p:sp>
        <p:nvSpPr>
          <p:cNvPr id="21519" name="Rectangle: Rounded Corners 215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21510" name="Picture 6" descr="Perceptrons - These Artificial Neurons Are The Fundamentals Of Neural  Networks – Fly Spaceships With Your Mind">
            <a:extLst>
              <a:ext uri="{FF2B5EF4-FFF2-40B4-BE49-F238E27FC236}">
                <a16:creationId xmlns:a16="http://schemas.microsoft.com/office/drawing/2014/main" id="{F96F3051-3F90-87C5-4AD4-B7AD6061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72" y="2208110"/>
            <a:ext cx="5596128" cy="39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pplied Deep Learning - Part 1: Artificial Neural Networks | by Arden  Dertat | Towards Data Science">
            <a:extLst>
              <a:ext uri="{FF2B5EF4-FFF2-40B4-BE49-F238E27FC236}">
                <a16:creationId xmlns:a16="http://schemas.microsoft.com/office/drawing/2014/main" id="{C3E65E81-4164-B213-71F6-B09E7711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02" y="2355008"/>
            <a:ext cx="5596128" cy="36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4A46038-AFF6-4FA6-695A-A301847A8CAD}"/>
                  </a:ext>
                </a:extLst>
              </p:cNvPr>
              <p:cNvSpPr txBox="1"/>
              <p:nvPr/>
            </p:nvSpPr>
            <p:spPr>
              <a:xfrm>
                <a:off x="1839678" y="5431972"/>
                <a:ext cx="2687915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4A46038-AFF6-4FA6-695A-A301847A8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78" y="5431972"/>
                <a:ext cx="2687915" cy="848566"/>
              </a:xfrm>
              <a:prstGeom prst="rect">
                <a:avLst/>
              </a:prstGeom>
              <a:blipFill>
                <a:blip r:embed="rId4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382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EEE748-4E8C-723C-3910-C79FAE8A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(Variational) Autoencoder</a:t>
            </a:r>
          </a:p>
        </p:txBody>
      </p:sp>
      <p:sp>
        <p:nvSpPr>
          <p:cNvPr id="2253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Variational Autoencoders - Data Science Blog">
            <a:extLst>
              <a:ext uri="{FF2B5EF4-FFF2-40B4-BE49-F238E27FC236}">
                <a16:creationId xmlns:a16="http://schemas.microsoft.com/office/drawing/2014/main" id="{3E6997C1-EA08-A4F5-9F86-23F5A756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23" y="2633472"/>
            <a:ext cx="10471105" cy="35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01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3652AF-E3DC-E313-3382-0E4914DF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Generative Adversarial Network (GAN)</a:t>
            </a:r>
          </a:p>
        </p:txBody>
      </p:sp>
      <p:pic>
        <p:nvPicPr>
          <p:cNvPr id="23554" name="Picture 2" descr="Generative Adversarial Neural Networks: when machine learning is a game">
            <a:extLst>
              <a:ext uri="{FF2B5EF4-FFF2-40B4-BE49-F238E27FC236}">
                <a16:creationId xmlns:a16="http://schemas.microsoft.com/office/drawing/2014/main" id="{85B29466-4C1B-6C10-2249-018A14C9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3002" y="1690688"/>
            <a:ext cx="7682948" cy="51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30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D56B85-C2B6-DA1D-9AB9-0E1B69F9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Diffusion Model</a:t>
            </a:r>
          </a:p>
        </p:txBody>
      </p:sp>
      <p:pic>
        <p:nvPicPr>
          <p:cNvPr id="4" name="Picture 4" descr="Improving Diffusion Models as an Alternative To GANs, Part 2 | NVIDIA  Technical Blog">
            <a:extLst>
              <a:ext uri="{FF2B5EF4-FFF2-40B4-BE49-F238E27FC236}">
                <a16:creationId xmlns:a16="http://schemas.microsoft.com/office/drawing/2014/main" id="{FB33DF3F-4738-FF65-3E09-A7E43DE1A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3467" y="2277461"/>
            <a:ext cx="10905066" cy="31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D343DD-BA9C-C2BF-ED77-D1E47974F56F}"/>
              </a:ext>
            </a:extLst>
          </p:cNvPr>
          <p:cNvSpPr txBox="1"/>
          <p:nvPr/>
        </p:nvSpPr>
        <p:spPr>
          <a:xfrm>
            <a:off x="5649686" y="197031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Noise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7CC12B-CDD0-C684-4A30-104FAF2166F7}"/>
              </a:ext>
            </a:extLst>
          </p:cNvPr>
          <p:cNvSpPr txBox="1"/>
          <p:nvPr/>
        </p:nvSpPr>
        <p:spPr>
          <a:xfrm>
            <a:off x="4835380" y="5405007"/>
            <a:ext cx="265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Denoising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1350758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9F2B5C-891B-77F8-EB78-01B626EF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Recurrent Neural Network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13930875-6BF4-A1C3-D7E1-96BF0D61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06607"/>
            <a:ext cx="7214616" cy="46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7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78" name="Picture 2" descr="Integrare chatgpt con il tuo sito web">
            <a:extLst>
              <a:ext uri="{FF2B5EF4-FFF2-40B4-BE49-F238E27FC236}">
                <a16:creationId xmlns:a16="http://schemas.microsoft.com/office/drawing/2014/main" id="{87399886-8E9C-15B3-E475-B75EA282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16" y="2597425"/>
            <a:ext cx="4695884" cy="39045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posto contenuto 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C0744C1A-896D-3797-F827-648DFF514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61" r="-1"/>
          <a:stretch/>
        </p:blipFill>
        <p:spPr>
          <a:xfrm>
            <a:off x="974137" y="197815"/>
            <a:ext cx="4525516" cy="652318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F847A3-02AE-D643-BF24-F29D8245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0" y="574105"/>
            <a:ext cx="6715539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Transformer</a:t>
            </a:r>
          </a:p>
        </p:txBody>
      </p:sp>
    </p:spTree>
    <p:extLst>
      <p:ext uri="{BB962C8B-B14F-4D97-AF65-F5344CB8AC3E}">
        <p14:creationId xmlns:p14="http://schemas.microsoft.com/office/powerpoint/2010/main" val="3399569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5D7C0C-AC35-006C-A4CD-7BC634BF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dirty="0"/>
              <a:t>Fine</a:t>
            </a:r>
          </a:p>
        </p:txBody>
      </p:sp>
      <p:pic>
        <p:nvPicPr>
          <p:cNvPr id="5" name="Picture 4" descr="Lente di ingrandimento e punto interrogativo">
            <a:extLst>
              <a:ext uri="{FF2B5EF4-FFF2-40B4-BE49-F238E27FC236}">
                <a16:creationId xmlns:a16="http://schemas.microsoft.com/office/drawing/2014/main" id="{D63B6BC6-A15E-8399-56E8-C87F80A32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r="2309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3ECBB-D3CB-95D1-FD10-3E13AC05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7" y="2333297"/>
            <a:ext cx="5090383" cy="3843666"/>
          </a:xfrm>
        </p:spPr>
        <p:txBody>
          <a:bodyPr>
            <a:normAutofit/>
          </a:bodyPr>
          <a:lstStyle/>
          <a:p>
            <a:endParaRPr lang="it-IT" sz="4000" dirty="0"/>
          </a:p>
          <a:p>
            <a:r>
              <a:rPr lang="it-IT" sz="4000" dirty="0"/>
              <a:t>Grazie per l’attenzione</a:t>
            </a:r>
          </a:p>
          <a:p>
            <a:pPr marL="0" indent="0">
              <a:buNone/>
            </a:pPr>
            <a:endParaRPr lang="it-IT" sz="4000" dirty="0"/>
          </a:p>
          <a:p>
            <a:r>
              <a:rPr lang="it-IT" sz="4000" dirty="0"/>
              <a:t>Domande?</a:t>
            </a:r>
          </a:p>
        </p:txBody>
      </p:sp>
    </p:spTree>
    <p:extLst>
      <p:ext uri="{BB962C8B-B14F-4D97-AF65-F5344CB8AC3E}">
        <p14:creationId xmlns:p14="http://schemas.microsoft.com/office/powerpoint/2010/main" val="410297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E3BF7D-9132-431A-F293-16FCDE5F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4200" b="0" i="0" u="none" strike="noStrike" dirty="0">
                <a:effectLst/>
                <a:latin typeface="Söhne"/>
              </a:rPr>
              <a:t>Cos'è l'Intelligenza Artificiale Generativa (IAG)</a:t>
            </a:r>
            <a:endParaRPr lang="it-IT" sz="4200" dirty="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40ED3C-0A89-5643-EA18-9A46CA650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it-IT" sz="2200" b="0" i="0" u="none" strike="noStrike" dirty="0">
              <a:effectLst/>
              <a:latin typeface="Söhne"/>
            </a:endParaRPr>
          </a:p>
          <a:p>
            <a:r>
              <a:rPr lang="it-IT" sz="2200" b="0" i="0" u="none" strike="noStrike" dirty="0">
                <a:effectLst/>
                <a:latin typeface="Söhne"/>
              </a:rPr>
              <a:t>L'Intelligenza Artificiale Generativa è un ramo dell'Intelligenza Artificiale che si occupa della creazione di contenuti originali, come immagini, testi, suoni e video, da parte di un sistema informatico autonomo</a:t>
            </a:r>
            <a:endParaRPr lang="it-IT" sz="2200" dirty="0"/>
          </a:p>
        </p:txBody>
      </p:sp>
      <p:pic>
        <p:nvPicPr>
          <p:cNvPr id="2050" name="Picture 2" descr="generative artificial intelligence, robot">
            <a:extLst>
              <a:ext uri="{FF2B5EF4-FFF2-40B4-BE49-F238E27FC236}">
                <a16:creationId xmlns:a16="http://schemas.microsoft.com/office/drawing/2014/main" id="{F9DF3EA0-63F8-C0C6-7771-54E683D51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2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e frecce al centro del bersaglio">
            <a:extLst>
              <a:ext uri="{FF2B5EF4-FFF2-40B4-BE49-F238E27FC236}">
                <a16:creationId xmlns:a16="http://schemas.microsoft.com/office/drawing/2014/main" id="{A5427AF4-64DE-E81A-1586-7F2A2FF1D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48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BE072C-F26D-0FEE-DB15-3FE2E92F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3700" b="0" i="0" u="none" strike="noStrike">
                <a:effectLst/>
                <a:latin typeface="Söhne"/>
              </a:rPr>
              <a:t>Cos'è l'Intelligenza Artificiale Generativa (IAG)</a:t>
            </a:r>
            <a:endParaRPr lang="en-US" sz="37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5DD1B1-4CE4-E74D-A63C-EAF6D6CB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IT" sz="1900"/>
              <a:t>Quindi il suo obiettivo è generare:</a:t>
            </a:r>
          </a:p>
          <a:p>
            <a:pPr lvl="1"/>
            <a:r>
              <a:rPr lang="it-IT" sz="1900"/>
              <a:t>Dati</a:t>
            </a:r>
          </a:p>
          <a:p>
            <a:pPr lvl="1"/>
            <a:r>
              <a:rPr lang="it-IT" sz="1900"/>
              <a:t>Immagini</a:t>
            </a:r>
          </a:p>
          <a:p>
            <a:pPr lvl="1"/>
            <a:r>
              <a:rPr lang="it-IT" sz="1900"/>
              <a:t>Suoni</a:t>
            </a:r>
          </a:p>
          <a:p>
            <a:pPr lvl="1"/>
            <a:r>
              <a:rPr lang="it-IT" sz="1900"/>
              <a:t>Testi</a:t>
            </a:r>
          </a:p>
          <a:p>
            <a:pPr lvl="1"/>
            <a:r>
              <a:rPr lang="it-IT" sz="1900"/>
              <a:t>Video</a:t>
            </a:r>
          </a:p>
          <a:p>
            <a:pPr lvl="1"/>
            <a:r>
              <a:rPr lang="it-IT" sz="1900"/>
              <a:t>…</a:t>
            </a:r>
          </a:p>
          <a:p>
            <a:endParaRPr lang="it-IT" sz="1900"/>
          </a:p>
          <a:p>
            <a:r>
              <a:rPr lang="it-IT" sz="1900"/>
              <a:t>Che siano originali, realistici e coerenti, come se fossero stati prodotti da un essere umano</a:t>
            </a:r>
          </a:p>
        </p:txBody>
      </p:sp>
    </p:spTree>
    <p:extLst>
      <p:ext uri="{BB962C8B-B14F-4D97-AF65-F5344CB8AC3E}">
        <p14:creationId xmlns:p14="http://schemas.microsoft.com/office/powerpoint/2010/main" val="256945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BE072C-F26D-0FEE-DB15-3FE2E92F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 b="0" i="0" u="none" strike="noStrike">
                <a:solidFill>
                  <a:srgbClr val="FFFFFF"/>
                </a:solidFill>
                <a:effectLst/>
                <a:latin typeface="Söhne"/>
              </a:rPr>
              <a:t>Cos'è l'Intelligenza Artificiale Generativa (IAG)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C039D20-A751-D10E-58E5-AE3B0A8B4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76348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78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D7D6FC-3225-3DBF-19F1-2C095D47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b="0" i="0" u="none" strike="noStrike">
                <a:solidFill>
                  <a:srgbClr val="FFFFFF"/>
                </a:solidFill>
                <a:effectLst/>
                <a:latin typeface="Söhne"/>
              </a:rPr>
              <a:t>Esempi di Intelligenza Artificiale Generativa</a:t>
            </a: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E8E1FB-9F3C-617E-F894-B33D3A64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b="0" i="0" u="none" strike="noStrike">
                <a:effectLst/>
                <a:latin typeface="Söhne"/>
              </a:rPr>
              <a:t>Alcuni esempi famosi di IAG includono:</a:t>
            </a:r>
          </a:p>
          <a:p>
            <a:pPr lvl="1"/>
            <a:endParaRPr lang="it-IT" sz="2000">
              <a:latin typeface="Söhne"/>
            </a:endParaRPr>
          </a:p>
          <a:p>
            <a:pPr lvl="1"/>
            <a:r>
              <a:rPr lang="it-IT" sz="2000" b="0" i="0" u="none" strike="noStrike">
                <a:effectLst/>
                <a:latin typeface="Söhne"/>
              </a:rPr>
              <a:t>Generazione di immagini realistiche</a:t>
            </a:r>
          </a:p>
          <a:p>
            <a:pPr lvl="2"/>
            <a:r>
              <a:rPr lang="it-IT" b="0" i="0" u="none" strike="noStrike">
                <a:effectLst/>
                <a:latin typeface="Söhne"/>
              </a:rPr>
              <a:t>IAG può creare immagini di volti umani, paesaggi e oggetti che sembrano reali.</a:t>
            </a:r>
          </a:p>
          <a:p>
            <a:pPr lvl="1"/>
            <a:endParaRPr lang="it-IT" sz="2000" b="0" i="0" u="none" strike="noStrike">
              <a:effectLst/>
              <a:latin typeface="Söhne"/>
            </a:endParaRPr>
          </a:p>
          <a:p>
            <a:pPr lvl="1"/>
            <a:r>
              <a:rPr lang="it-IT" sz="2000" b="0" i="0" u="none" strike="noStrike">
                <a:effectLst/>
                <a:latin typeface="Söhne"/>
              </a:rPr>
              <a:t>Composizione musicale</a:t>
            </a:r>
          </a:p>
          <a:p>
            <a:pPr lvl="2"/>
            <a:r>
              <a:rPr lang="it-IT" b="0" i="0" u="none" strike="noStrike">
                <a:effectLst/>
                <a:latin typeface="Söhne"/>
              </a:rPr>
              <a:t>IAG può creare brani musicali originali in vari stili e generi.</a:t>
            </a:r>
          </a:p>
          <a:p>
            <a:pPr lvl="1"/>
            <a:endParaRPr lang="it-IT" sz="2000" b="0" i="0" u="none" strike="noStrike">
              <a:effectLst/>
              <a:latin typeface="Söhne"/>
            </a:endParaRPr>
          </a:p>
          <a:p>
            <a:pPr lvl="1"/>
            <a:r>
              <a:rPr lang="it-IT" sz="2000" b="0" i="0" u="none" strike="noStrike">
                <a:effectLst/>
                <a:latin typeface="Söhne"/>
              </a:rPr>
              <a:t>Scrittura di testi</a:t>
            </a:r>
          </a:p>
          <a:p>
            <a:pPr lvl="2"/>
            <a:r>
              <a:rPr lang="it-IT" b="0" i="0" u="none" strike="noStrike">
                <a:effectLst/>
                <a:latin typeface="Söhne"/>
              </a:rPr>
              <a:t>IAG può generare articoli, storie o poesie basati su dati di input.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20157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ACAB57B-70BE-E8AF-0D62-FB53EF67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44450"/>
            <a:ext cx="10160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46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2032</Words>
  <Application>Microsoft Macintosh PowerPoint</Application>
  <PresentationFormat>Widescreen</PresentationFormat>
  <Paragraphs>211</Paragraphs>
  <Slides>49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6" baseType="lpstr">
      <vt:lpstr>Arial</vt:lpstr>
      <vt:lpstr>Avenir Next LT Pro</vt:lpstr>
      <vt:lpstr>Calibri</vt:lpstr>
      <vt:lpstr>Calibri Light</vt:lpstr>
      <vt:lpstr>Cambria Math</vt:lpstr>
      <vt:lpstr>Söhne</vt:lpstr>
      <vt:lpstr>Tema di Office</vt:lpstr>
      <vt:lpstr>Generative AI</vt:lpstr>
      <vt:lpstr>Il relatore</vt:lpstr>
      <vt:lpstr>Che cos’è l’Intelligenza Artificiale Generativa?</vt:lpstr>
      <vt:lpstr>Intelligenza Artificiale Generativa</vt:lpstr>
      <vt:lpstr>Cos'è l'Intelligenza Artificiale Generativa (IAG)</vt:lpstr>
      <vt:lpstr>Cos'è l'Intelligenza Artificiale Generativa (IAG)</vt:lpstr>
      <vt:lpstr>Cos'è l'Intelligenza Artificiale Generativa (IAG)</vt:lpstr>
      <vt:lpstr>Esempi di Intelligenza Artificiale Generativa</vt:lpstr>
      <vt:lpstr>Presentazione standard di PowerPoint</vt:lpstr>
      <vt:lpstr>Come funziona l'Intelligenza Artificiale Generativa</vt:lpstr>
      <vt:lpstr>Applicazioni dell'Intelligenza Artificiale Generativa</vt:lpstr>
      <vt:lpstr>Sfide dell'Intelligenza Artificiale Generativa</vt:lpstr>
      <vt:lpstr>Conclusioni</vt:lpstr>
      <vt:lpstr>Quali sono le potenzialità dell’Intelligenza Artificiale Generativa?</vt:lpstr>
      <vt:lpstr>Applicazioni</vt:lpstr>
      <vt:lpstr>Applicazioni</vt:lpstr>
      <vt:lpstr>Applicazioni</vt:lpstr>
      <vt:lpstr>Applicazioni</vt:lpstr>
      <vt:lpstr>Applicazioni</vt:lpstr>
      <vt:lpstr>Applicazioni</vt:lpstr>
      <vt:lpstr>Applicazioni</vt:lpstr>
      <vt:lpstr>Applicazioni</vt:lpstr>
      <vt:lpstr>Applicazioni</vt:lpstr>
      <vt:lpstr>Quali sono i rischi dell’Intelligenza Artificiale Generativa?</vt:lpstr>
      <vt:lpstr>Bias nei dati e nei risultati</vt:lpstr>
      <vt:lpstr>Creazione di contenuti falsi o manipolati</vt:lpstr>
      <vt:lpstr>Minaccia alla privacy e alla sicurezza</vt:lpstr>
      <vt:lpstr>Impatto sull'occupazione e l'economia</vt:lpstr>
      <vt:lpstr>Manipolazione dell'opinione pubblica</vt:lpstr>
      <vt:lpstr>Controllo e responsabilità</vt:lpstr>
      <vt:lpstr>Sovrapproduzione di contenuti</vt:lpstr>
      <vt:lpstr>Controllo dell'IA generativa da parte di entità malintenzionate</vt:lpstr>
      <vt:lpstr>Come risponde l’Europa alla criticità?</vt:lpstr>
      <vt:lpstr>Come risponde l’Europa alla criticità?</vt:lpstr>
      <vt:lpstr>Come si realizza un’Intelligenza Artificiale Generativa?</vt:lpstr>
      <vt:lpstr>Primo passo: La raccolta dati</vt:lpstr>
      <vt:lpstr>Secondo passo: Preparazione dei dati</vt:lpstr>
      <vt:lpstr>Terzo passo: Scelta dell'architettura del modello</vt:lpstr>
      <vt:lpstr>Quarto passo: Addestramento del modello</vt:lpstr>
      <vt:lpstr>Quinto passo: Valutazione e ottimizzazione</vt:lpstr>
      <vt:lpstr>Ultimo passo: Implementazione e deployment</vt:lpstr>
      <vt:lpstr>Dettagli implementativi</vt:lpstr>
      <vt:lpstr>Neural Networks</vt:lpstr>
      <vt:lpstr>(Variational) Autoencoder</vt:lpstr>
      <vt:lpstr>Generative Adversarial Network (GAN)</vt:lpstr>
      <vt:lpstr>Diffusion Model</vt:lpstr>
      <vt:lpstr>Recurrent Neural Network</vt:lpstr>
      <vt:lpstr>Transformer</vt:lpstr>
      <vt:lpstr>Fine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</dc:title>
  <dc:creator>Ettore Ritacco</dc:creator>
  <cp:lastModifiedBy>ETTORE RITACCO</cp:lastModifiedBy>
  <cp:revision>3</cp:revision>
  <dcterms:created xsi:type="dcterms:W3CDTF">2023-06-19T16:26:18Z</dcterms:created>
  <dcterms:modified xsi:type="dcterms:W3CDTF">2023-06-20T17:37:32Z</dcterms:modified>
</cp:coreProperties>
</file>